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1" r:id="rId7"/>
    <p:sldId id="262" r:id="rId8"/>
    <p:sldId id="287" r:id="rId9"/>
    <p:sldId id="263" r:id="rId10"/>
    <p:sldId id="264" r:id="rId11"/>
    <p:sldId id="265" r:id="rId12"/>
    <p:sldId id="266" r:id="rId13"/>
    <p:sldId id="267" r:id="rId14"/>
    <p:sldId id="268" r:id="rId15"/>
    <p:sldId id="286"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sorterViewPr>
    <p:cViewPr varScale="1">
      <p:scale>
        <a:sx n="1" d="1"/>
        <a:sy n="1" d="1"/>
      </p:scale>
      <p:origin x="0" y="-38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99DDC8-2A51-4320-A902-25034AF86E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4DB7FDF-5B8D-4CA3-B1C7-30CE06211B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7B5540E-9F7E-4E54-9F12-E9C39C3F684F}"/>
              </a:ext>
            </a:extLst>
          </p:cNvPr>
          <p:cNvSpPr>
            <a:spLocks noGrp="1"/>
          </p:cNvSpPr>
          <p:nvPr>
            <p:ph type="dt" sz="half" idx="10"/>
          </p:nvPr>
        </p:nvSpPr>
        <p:spPr/>
        <p:txBody>
          <a:bodyPr/>
          <a:lstStyle/>
          <a:p>
            <a:fld id="{A3EA3187-C9F7-4552-A0B7-4D8E55990151}" type="datetimeFigureOut">
              <a:rPr lang="it-IT" smtClean="0"/>
              <a:t>20/10/2019</a:t>
            </a:fld>
            <a:endParaRPr lang="it-IT"/>
          </a:p>
        </p:txBody>
      </p:sp>
      <p:sp>
        <p:nvSpPr>
          <p:cNvPr id="5" name="Segnaposto piè di pagina 4">
            <a:extLst>
              <a:ext uri="{FF2B5EF4-FFF2-40B4-BE49-F238E27FC236}">
                <a16:creationId xmlns:a16="http://schemas.microsoft.com/office/drawing/2014/main" id="{4959E745-A422-4C1C-8E4A-51779FC1F9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721A87-3450-46C0-8E16-ADDC1071021E}"/>
              </a:ext>
            </a:extLst>
          </p:cNvPr>
          <p:cNvSpPr>
            <a:spLocks noGrp="1"/>
          </p:cNvSpPr>
          <p:nvPr>
            <p:ph type="sldNum" sz="quarter" idx="12"/>
          </p:nvPr>
        </p:nvSpPr>
        <p:spPr/>
        <p:txBody>
          <a:bodyPr/>
          <a:lstStyle/>
          <a:p>
            <a:fld id="{A0CE125E-1BA9-47F6-9198-0A62DE6A5A63}" type="slidenum">
              <a:rPr lang="it-IT" smtClean="0"/>
              <a:t>‹N›</a:t>
            </a:fld>
            <a:endParaRPr lang="it-IT"/>
          </a:p>
        </p:txBody>
      </p:sp>
    </p:spTree>
    <p:extLst>
      <p:ext uri="{BB962C8B-B14F-4D97-AF65-F5344CB8AC3E}">
        <p14:creationId xmlns:p14="http://schemas.microsoft.com/office/powerpoint/2010/main" val="216056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54AB0E-4033-47EE-A3C6-391756919C9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BF73E64-785D-4410-856D-5ACE43C933E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902EFA-3B25-4E33-A491-FEDF784E6195}"/>
              </a:ext>
            </a:extLst>
          </p:cNvPr>
          <p:cNvSpPr>
            <a:spLocks noGrp="1"/>
          </p:cNvSpPr>
          <p:nvPr>
            <p:ph type="dt" sz="half" idx="10"/>
          </p:nvPr>
        </p:nvSpPr>
        <p:spPr/>
        <p:txBody>
          <a:bodyPr/>
          <a:lstStyle/>
          <a:p>
            <a:fld id="{A3EA3187-C9F7-4552-A0B7-4D8E55990151}" type="datetimeFigureOut">
              <a:rPr lang="it-IT" smtClean="0"/>
              <a:t>20/10/2019</a:t>
            </a:fld>
            <a:endParaRPr lang="it-IT"/>
          </a:p>
        </p:txBody>
      </p:sp>
      <p:sp>
        <p:nvSpPr>
          <p:cNvPr id="5" name="Segnaposto piè di pagina 4">
            <a:extLst>
              <a:ext uri="{FF2B5EF4-FFF2-40B4-BE49-F238E27FC236}">
                <a16:creationId xmlns:a16="http://schemas.microsoft.com/office/drawing/2014/main" id="{997840ED-1DC7-454A-B37C-9CA098668F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ADA8C1-A399-4FD0-9002-4FD2D0E4E4BC}"/>
              </a:ext>
            </a:extLst>
          </p:cNvPr>
          <p:cNvSpPr>
            <a:spLocks noGrp="1"/>
          </p:cNvSpPr>
          <p:nvPr>
            <p:ph type="sldNum" sz="quarter" idx="12"/>
          </p:nvPr>
        </p:nvSpPr>
        <p:spPr/>
        <p:txBody>
          <a:bodyPr/>
          <a:lstStyle/>
          <a:p>
            <a:fld id="{A0CE125E-1BA9-47F6-9198-0A62DE6A5A63}" type="slidenum">
              <a:rPr lang="it-IT" smtClean="0"/>
              <a:t>‹N›</a:t>
            </a:fld>
            <a:endParaRPr lang="it-IT"/>
          </a:p>
        </p:txBody>
      </p:sp>
    </p:spTree>
    <p:extLst>
      <p:ext uri="{BB962C8B-B14F-4D97-AF65-F5344CB8AC3E}">
        <p14:creationId xmlns:p14="http://schemas.microsoft.com/office/powerpoint/2010/main" val="277279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F5CE343-D79F-4A35-AAC6-2A235DF4734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7FCCB21-EBC6-4809-8499-FFD8F160128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1E10358-526C-44DB-BB63-E4BC1C16FE5D}"/>
              </a:ext>
            </a:extLst>
          </p:cNvPr>
          <p:cNvSpPr>
            <a:spLocks noGrp="1"/>
          </p:cNvSpPr>
          <p:nvPr>
            <p:ph type="dt" sz="half" idx="10"/>
          </p:nvPr>
        </p:nvSpPr>
        <p:spPr/>
        <p:txBody>
          <a:bodyPr/>
          <a:lstStyle/>
          <a:p>
            <a:fld id="{A3EA3187-C9F7-4552-A0B7-4D8E55990151}" type="datetimeFigureOut">
              <a:rPr lang="it-IT" smtClean="0"/>
              <a:t>20/10/2019</a:t>
            </a:fld>
            <a:endParaRPr lang="it-IT"/>
          </a:p>
        </p:txBody>
      </p:sp>
      <p:sp>
        <p:nvSpPr>
          <p:cNvPr id="5" name="Segnaposto piè di pagina 4">
            <a:extLst>
              <a:ext uri="{FF2B5EF4-FFF2-40B4-BE49-F238E27FC236}">
                <a16:creationId xmlns:a16="http://schemas.microsoft.com/office/drawing/2014/main" id="{3C547752-D0B3-4DC6-961B-8C0B0D9E87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2F03424-3996-4BB3-898E-BCFC432EC834}"/>
              </a:ext>
            </a:extLst>
          </p:cNvPr>
          <p:cNvSpPr>
            <a:spLocks noGrp="1"/>
          </p:cNvSpPr>
          <p:nvPr>
            <p:ph type="sldNum" sz="quarter" idx="12"/>
          </p:nvPr>
        </p:nvSpPr>
        <p:spPr/>
        <p:txBody>
          <a:bodyPr/>
          <a:lstStyle/>
          <a:p>
            <a:fld id="{A0CE125E-1BA9-47F6-9198-0A62DE6A5A63}" type="slidenum">
              <a:rPr lang="it-IT" smtClean="0"/>
              <a:t>‹N›</a:t>
            </a:fld>
            <a:endParaRPr lang="it-IT"/>
          </a:p>
        </p:txBody>
      </p:sp>
    </p:spTree>
    <p:extLst>
      <p:ext uri="{BB962C8B-B14F-4D97-AF65-F5344CB8AC3E}">
        <p14:creationId xmlns:p14="http://schemas.microsoft.com/office/powerpoint/2010/main" val="35861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1F8680-6B2A-485F-BD89-D3B3CBAD16F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8B0F3C-8B2F-401A-9142-84EEDD54244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7BE2C7B-C9BB-4D33-B4F0-1B62AAFFA91B}"/>
              </a:ext>
            </a:extLst>
          </p:cNvPr>
          <p:cNvSpPr>
            <a:spLocks noGrp="1"/>
          </p:cNvSpPr>
          <p:nvPr>
            <p:ph type="dt" sz="half" idx="10"/>
          </p:nvPr>
        </p:nvSpPr>
        <p:spPr/>
        <p:txBody>
          <a:bodyPr/>
          <a:lstStyle/>
          <a:p>
            <a:fld id="{A3EA3187-C9F7-4552-A0B7-4D8E55990151}" type="datetimeFigureOut">
              <a:rPr lang="it-IT" smtClean="0"/>
              <a:t>20/10/2019</a:t>
            </a:fld>
            <a:endParaRPr lang="it-IT"/>
          </a:p>
        </p:txBody>
      </p:sp>
      <p:sp>
        <p:nvSpPr>
          <p:cNvPr id="5" name="Segnaposto piè di pagina 4">
            <a:extLst>
              <a:ext uri="{FF2B5EF4-FFF2-40B4-BE49-F238E27FC236}">
                <a16:creationId xmlns:a16="http://schemas.microsoft.com/office/drawing/2014/main" id="{0CCBD232-0F49-4250-AA7F-3D0F94D2F2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AE264B-AB79-46AC-A0A2-18BEA803A7A1}"/>
              </a:ext>
            </a:extLst>
          </p:cNvPr>
          <p:cNvSpPr>
            <a:spLocks noGrp="1"/>
          </p:cNvSpPr>
          <p:nvPr>
            <p:ph type="sldNum" sz="quarter" idx="12"/>
          </p:nvPr>
        </p:nvSpPr>
        <p:spPr/>
        <p:txBody>
          <a:bodyPr/>
          <a:lstStyle/>
          <a:p>
            <a:fld id="{A0CE125E-1BA9-47F6-9198-0A62DE6A5A63}" type="slidenum">
              <a:rPr lang="it-IT" smtClean="0"/>
              <a:t>‹N›</a:t>
            </a:fld>
            <a:endParaRPr lang="it-IT"/>
          </a:p>
        </p:txBody>
      </p:sp>
    </p:spTree>
    <p:extLst>
      <p:ext uri="{BB962C8B-B14F-4D97-AF65-F5344CB8AC3E}">
        <p14:creationId xmlns:p14="http://schemas.microsoft.com/office/powerpoint/2010/main" val="270677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D2BD66-0C8D-4B07-9AA5-57A50D8B252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92B84BB-689B-4E31-B095-1577C3520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F18FCFF-E14B-43B3-9EB4-29D34D15721A}"/>
              </a:ext>
            </a:extLst>
          </p:cNvPr>
          <p:cNvSpPr>
            <a:spLocks noGrp="1"/>
          </p:cNvSpPr>
          <p:nvPr>
            <p:ph type="dt" sz="half" idx="10"/>
          </p:nvPr>
        </p:nvSpPr>
        <p:spPr/>
        <p:txBody>
          <a:bodyPr/>
          <a:lstStyle/>
          <a:p>
            <a:fld id="{A3EA3187-C9F7-4552-A0B7-4D8E55990151}" type="datetimeFigureOut">
              <a:rPr lang="it-IT" smtClean="0"/>
              <a:t>20/10/2019</a:t>
            </a:fld>
            <a:endParaRPr lang="it-IT"/>
          </a:p>
        </p:txBody>
      </p:sp>
      <p:sp>
        <p:nvSpPr>
          <p:cNvPr id="5" name="Segnaposto piè di pagina 4">
            <a:extLst>
              <a:ext uri="{FF2B5EF4-FFF2-40B4-BE49-F238E27FC236}">
                <a16:creationId xmlns:a16="http://schemas.microsoft.com/office/drawing/2014/main" id="{B294FCAF-56C8-4D6B-861A-64958A05E4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A36E4F-8958-4CEF-989E-FB69EB36D053}"/>
              </a:ext>
            </a:extLst>
          </p:cNvPr>
          <p:cNvSpPr>
            <a:spLocks noGrp="1"/>
          </p:cNvSpPr>
          <p:nvPr>
            <p:ph type="sldNum" sz="quarter" idx="12"/>
          </p:nvPr>
        </p:nvSpPr>
        <p:spPr/>
        <p:txBody>
          <a:bodyPr/>
          <a:lstStyle/>
          <a:p>
            <a:fld id="{A0CE125E-1BA9-47F6-9198-0A62DE6A5A63}" type="slidenum">
              <a:rPr lang="it-IT" smtClean="0"/>
              <a:t>‹N›</a:t>
            </a:fld>
            <a:endParaRPr lang="it-IT"/>
          </a:p>
        </p:txBody>
      </p:sp>
    </p:spTree>
    <p:extLst>
      <p:ext uri="{BB962C8B-B14F-4D97-AF65-F5344CB8AC3E}">
        <p14:creationId xmlns:p14="http://schemas.microsoft.com/office/powerpoint/2010/main" val="8332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CB43A8-A2A4-42C1-843D-CDFD936FD24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0414281-1575-4381-8649-BA834BE56E7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A65A318-0A70-463E-AA0E-572BD0B8FEF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6ED38D8-B7E7-4E75-A8EA-AFBE56E5DE93}"/>
              </a:ext>
            </a:extLst>
          </p:cNvPr>
          <p:cNvSpPr>
            <a:spLocks noGrp="1"/>
          </p:cNvSpPr>
          <p:nvPr>
            <p:ph type="dt" sz="half" idx="10"/>
          </p:nvPr>
        </p:nvSpPr>
        <p:spPr/>
        <p:txBody>
          <a:bodyPr/>
          <a:lstStyle/>
          <a:p>
            <a:fld id="{A3EA3187-C9F7-4552-A0B7-4D8E55990151}" type="datetimeFigureOut">
              <a:rPr lang="it-IT" smtClean="0"/>
              <a:t>20/10/2019</a:t>
            </a:fld>
            <a:endParaRPr lang="it-IT"/>
          </a:p>
        </p:txBody>
      </p:sp>
      <p:sp>
        <p:nvSpPr>
          <p:cNvPr id="6" name="Segnaposto piè di pagina 5">
            <a:extLst>
              <a:ext uri="{FF2B5EF4-FFF2-40B4-BE49-F238E27FC236}">
                <a16:creationId xmlns:a16="http://schemas.microsoft.com/office/drawing/2014/main" id="{C5703B8D-CA52-4311-9531-F64C12FA841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E8534B4-90CA-46EF-B2BE-65DF1FD056EB}"/>
              </a:ext>
            </a:extLst>
          </p:cNvPr>
          <p:cNvSpPr>
            <a:spLocks noGrp="1"/>
          </p:cNvSpPr>
          <p:nvPr>
            <p:ph type="sldNum" sz="quarter" idx="12"/>
          </p:nvPr>
        </p:nvSpPr>
        <p:spPr/>
        <p:txBody>
          <a:bodyPr/>
          <a:lstStyle/>
          <a:p>
            <a:fld id="{A0CE125E-1BA9-47F6-9198-0A62DE6A5A63}" type="slidenum">
              <a:rPr lang="it-IT" smtClean="0"/>
              <a:t>‹N›</a:t>
            </a:fld>
            <a:endParaRPr lang="it-IT"/>
          </a:p>
        </p:txBody>
      </p:sp>
    </p:spTree>
    <p:extLst>
      <p:ext uri="{BB962C8B-B14F-4D97-AF65-F5344CB8AC3E}">
        <p14:creationId xmlns:p14="http://schemas.microsoft.com/office/powerpoint/2010/main" val="248917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ECCC6B-0AA2-4283-9FF3-4DF616C2797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940ECD-FE3E-40A6-8C2E-DCFF518668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C7CC2D1-CD99-4B37-8D12-8D27A4D41D2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B667F9C-7ABA-4E3C-8C78-DD7F938EE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764374-12C1-4BAC-9313-75F3B14EC70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7C1EDF1-796B-44A2-A7E0-530687A7C4A3}"/>
              </a:ext>
            </a:extLst>
          </p:cNvPr>
          <p:cNvSpPr>
            <a:spLocks noGrp="1"/>
          </p:cNvSpPr>
          <p:nvPr>
            <p:ph type="dt" sz="half" idx="10"/>
          </p:nvPr>
        </p:nvSpPr>
        <p:spPr/>
        <p:txBody>
          <a:bodyPr/>
          <a:lstStyle/>
          <a:p>
            <a:fld id="{A3EA3187-C9F7-4552-A0B7-4D8E55990151}" type="datetimeFigureOut">
              <a:rPr lang="it-IT" smtClean="0"/>
              <a:t>20/10/2019</a:t>
            </a:fld>
            <a:endParaRPr lang="it-IT"/>
          </a:p>
        </p:txBody>
      </p:sp>
      <p:sp>
        <p:nvSpPr>
          <p:cNvPr id="8" name="Segnaposto piè di pagina 7">
            <a:extLst>
              <a:ext uri="{FF2B5EF4-FFF2-40B4-BE49-F238E27FC236}">
                <a16:creationId xmlns:a16="http://schemas.microsoft.com/office/drawing/2014/main" id="{74E46F99-76B6-41FF-8320-07D2B66BB79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170B9BF-44A8-446B-BFC0-3CAFDAA2C76F}"/>
              </a:ext>
            </a:extLst>
          </p:cNvPr>
          <p:cNvSpPr>
            <a:spLocks noGrp="1"/>
          </p:cNvSpPr>
          <p:nvPr>
            <p:ph type="sldNum" sz="quarter" idx="12"/>
          </p:nvPr>
        </p:nvSpPr>
        <p:spPr/>
        <p:txBody>
          <a:bodyPr/>
          <a:lstStyle/>
          <a:p>
            <a:fld id="{A0CE125E-1BA9-47F6-9198-0A62DE6A5A63}" type="slidenum">
              <a:rPr lang="it-IT" smtClean="0"/>
              <a:t>‹N›</a:t>
            </a:fld>
            <a:endParaRPr lang="it-IT"/>
          </a:p>
        </p:txBody>
      </p:sp>
    </p:spTree>
    <p:extLst>
      <p:ext uri="{BB962C8B-B14F-4D97-AF65-F5344CB8AC3E}">
        <p14:creationId xmlns:p14="http://schemas.microsoft.com/office/powerpoint/2010/main" val="95993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392D6-E7F7-4CD6-B515-190F71E3301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9B61495-BDCE-4A74-A3FC-2793FD159B9D}"/>
              </a:ext>
            </a:extLst>
          </p:cNvPr>
          <p:cNvSpPr>
            <a:spLocks noGrp="1"/>
          </p:cNvSpPr>
          <p:nvPr>
            <p:ph type="dt" sz="half" idx="10"/>
          </p:nvPr>
        </p:nvSpPr>
        <p:spPr/>
        <p:txBody>
          <a:bodyPr/>
          <a:lstStyle/>
          <a:p>
            <a:fld id="{A3EA3187-C9F7-4552-A0B7-4D8E55990151}" type="datetimeFigureOut">
              <a:rPr lang="it-IT" smtClean="0"/>
              <a:t>20/10/2019</a:t>
            </a:fld>
            <a:endParaRPr lang="it-IT"/>
          </a:p>
        </p:txBody>
      </p:sp>
      <p:sp>
        <p:nvSpPr>
          <p:cNvPr id="4" name="Segnaposto piè di pagina 3">
            <a:extLst>
              <a:ext uri="{FF2B5EF4-FFF2-40B4-BE49-F238E27FC236}">
                <a16:creationId xmlns:a16="http://schemas.microsoft.com/office/drawing/2014/main" id="{55F19E53-6756-4D21-995D-AE1E10C2422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8946355-E9A3-4CCA-9493-78374DA50317}"/>
              </a:ext>
            </a:extLst>
          </p:cNvPr>
          <p:cNvSpPr>
            <a:spLocks noGrp="1"/>
          </p:cNvSpPr>
          <p:nvPr>
            <p:ph type="sldNum" sz="quarter" idx="12"/>
          </p:nvPr>
        </p:nvSpPr>
        <p:spPr/>
        <p:txBody>
          <a:bodyPr/>
          <a:lstStyle/>
          <a:p>
            <a:fld id="{A0CE125E-1BA9-47F6-9198-0A62DE6A5A63}" type="slidenum">
              <a:rPr lang="it-IT" smtClean="0"/>
              <a:t>‹N›</a:t>
            </a:fld>
            <a:endParaRPr lang="it-IT"/>
          </a:p>
        </p:txBody>
      </p:sp>
    </p:spTree>
    <p:extLst>
      <p:ext uri="{BB962C8B-B14F-4D97-AF65-F5344CB8AC3E}">
        <p14:creationId xmlns:p14="http://schemas.microsoft.com/office/powerpoint/2010/main" val="14080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8F020D4-FB36-477D-9E1D-30DE4563AC6F}"/>
              </a:ext>
            </a:extLst>
          </p:cNvPr>
          <p:cNvSpPr>
            <a:spLocks noGrp="1"/>
          </p:cNvSpPr>
          <p:nvPr>
            <p:ph type="dt" sz="half" idx="10"/>
          </p:nvPr>
        </p:nvSpPr>
        <p:spPr/>
        <p:txBody>
          <a:bodyPr/>
          <a:lstStyle/>
          <a:p>
            <a:fld id="{A3EA3187-C9F7-4552-A0B7-4D8E55990151}" type="datetimeFigureOut">
              <a:rPr lang="it-IT" smtClean="0"/>
              <a:t>20/10/2019</a:t>
            </a:fld>
            <a:endParaRPr lang="it-IT"/>
          </a:p>
        </p:txBody>
      </p:sp>
      <p:sp>
        <p:nvSpPr>
          <p:cNvPr id="3" name="Segnaposto piè di pagina 2">
            <a:extLst>
              <a:ext uri="{FF2B5EF4-FFF2-40B4-BE49-F238E27FC236}">
                <a16:creationId xmlns:a16="http://schemas.microsoft.com/office/drawing/2014/main" id="{2A086817-3EDE-4C8C-8235-7C703CE014F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F4E18AF-2B99-402C-8186-4F8B33525F7E}"/>
              </a:ext>
            </a:extLst>
          </p:cNvPr>
          <p:cNvSpPr>
            <a:spLocks noGrp="1"/>
          </p:cNvSpPr>
          <p:nvPr>
            <p:ph type="sldNum" sz="quarter" idx="12"/>
          </p:nvPr>
        </p:nvSpPr>
        <p:spPr/>
        <p:txBody>
          <a:bodyPr/>
          <a:lstStyle/>
          <a:p>
            <a:fld id="{A0CE125E-1BA9-47F6-9198-0A62DE6A5A63}" type="slidenum">
              <a:rPr lang="it-IT" smtClean="0"/>
              <a:t>‹N›</a:t>
            </a:fld>
            <a:endParaRPr lang="it-IT"/>
          </a:p>
        </p:txBody>
      </p:sp>
    </p:spTree>
    <p:extLst>
      <p:ext uri="{BB962C8B-B14F-4D97-AF65-F5344CB8AC3E}">
        <p14:creationId xmlns:p14="http://schemas.microsoft.com/office/powerpoint/2010/main" val="70202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3D1E04-C5B6-4A45-969B-13C46AF50C6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64DF0B4-DEA2-4AC8-9C2E-DED98D01C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A03AFD8-4EDF-444E-AC89-9F3E687C9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55D2869-C3B1-4852-ADB7-CABCF0334264}"/>
              </a:ext>
            </a:extLst>
          </p:cNvPr>
          <p:cNvSpPr>
            <a:spLocks noGrp="1"/>
          </p:cNvSpPr>
          <p:nvPr>
            <p:ph type="dt" sz="half" idx="10"/>
          </p:nvPr>
        </p:nvSpPr>
        <p:spPr/>
        <p:txBody>
          <a:bodyPr/>
          <a:lstStyle/>
          <a:p>
            <a:fld id="{A3EA3187-C9F7-4552-A0B7-4D8E55990151}" type="datetimeFigureOut">
              <a:rPr lang="it-IT" smtClean="0"/>
              <a:t>20/10/2019</a:t>
            </a:fld>
            <a:endParaRPr lang="it-IT"/>
          </a:p>
        </p:txBody>
      </p:sp>
      <p:sp>
        <p:nvSpPr>
          <p:cNvPr id="6" name="Segnaposto piè di pagina 5">
            <a:extLst>
              <a:ext uri="{FF2B5EF4-FFF2-40B4-BE49-F238E27FC236}">
                <a16:creationId xmlns:a16="http://schemas.microsoft.com/office/drawing/2014/main" id="{2C6610F0-F0B8-4465-AE4F-49E1C8815AE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9EE1340-CB9E-4BBD-920A-E3DD8BC8D3BD}"/>
              </a:ext>
            </a:extLst>
          </p:cNvPr>
          <p:cNvSpPr>
            <a:spLocks noGrp="1"/>
          </p:cNvSpPr>
          <p:nvPr>
            <p:ph type="sldNum" sz="quarter" idx="12"/>
          </p:nvPr>
        </p:nvSpPr>
        <p:spPr/>
        <p:txBody>
          <a:bodyPr/>
          <a:lstStyle/>
          <a:p>
            <a:fld id="{A0CE125E-1BA9-47F6-9198-0A62DE6A5A63}" type="slidenum">
              <a:rPr lang="it-IT" smtClean="0"/>
              <a:t>‹N›</a:t>
            </a:fld>
            <a:endParaRPr lang="it-IT"/>
          </a:p>
        </p:txBody>
      </p:sp>
    </p:spTree>
    <p:extLst>
      <p:ext uri="{BB962C8B-B14F-4D97-AF65-F5344CB8AC3E}">
        <p14:creationId xmlns:p14="http://schemas.microsoft.com/office/powerpoint/2010/main" val="406159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C33555-8EEF-4FF9-ACEF-7FD0B391597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6E9C205-E1EA-47D1-855A-8304009371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8FD8990-D1CA-421A-A826-089D45EB6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257C72D-9D3C-4BEC-AF15-9AE9B7C24C58}"/>
              </a:ext>
            </a:extLst>
          </p:cNvPr>
          <p:cNvSpPr>
            <a:spLocks noGrp="1"/>
          </p:cNvSpPr>
          <p:nvPr>
            <p:ph type="dt" sz="half" idx="10"/>
          </p:nvPr>
        </p:nvSpPr>
        <p:spPr/>
        <p:txBody>
          <a:bodyPr/>
          <a:lstStyle/>
          <a:p>
            <a:fld id="{A3EA3187-C9F7-4552-A0B7-4D8E55990151}" type="datetimeFigureOut">
              <a:rPr lang="it-IT" smtClean="0"/>
              <a:t>20/10/2019</a:t>
            </a:fld>
            <a:endParaRPr lang="it-IT"/>
          </a:p>
        </p:txBody>
      </p:sp>
      <p:sp>
        <p:nvSpPr>
          <p:cNvPr id="6" name="Segnaposto piè di pagina 5">
            <a:extLst>
              <a:ext uri="{FF2B5EF4-FFF2-40B4-BE49-F238E27FC236}">
                <a16:creationId xmlns:a16="http://schemas.microsoft.com/office/drawing/2014/main" id="{48D0B331-37E7-4532-9EC5-3755BBE72D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6F2731F-8E5F-4A04-BFCB-730FF8295B9F}"/>
              </a:ext>
            </a:extLst>
          </p:cNvPr>
          <p:cNvSpPr>
            <a:spLocks noGrp="1"/>
          </p:cNvSpPr>
          <p:nvPr>
            <p:ph type="sldNum" sz="quarter" idx="12"/>
          </p:nvPr>
        </p:nvSpPr>
        <p:spPr/>
        <p:txBody>
          <a:bodyPr/>
          <a:lstStyle/>
          <a:p>
            <a:fld id="{A0CE125E-1BA9-47F6-9198-0A62DE6A5A63}" type="slidenum">
              <a:rPr lang="it-IT" smtClean="0"/>
              <a:t>‹N›</a:t>
            </a:fld>
            <a:endParaRPr lang="it-IT"/>
          </a:p>
        </p:txBody>
      </p:sp>
    </p:spTree>
    <p:extLst>
      <p:ext uri="{BB962C8B-B14F-4D97-AF65-F5344CB8AC3E}">
        <p14:creationId xmlns:p14="http://schemas.microsoft.com/office/powerpoint/2010/main" val="96541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425DC20-F27C-4B13-AC86-DBC04DA5FC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209D39C-7D9D-4483-A371-CCE132F75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8B79E3-573D-4EE7-8689-FDE4DBFE3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A3187-C9F7-4552-A0B7-4D8E55990151}" type="datetimeFigureOut">
              <a:rPr lang="it-IT" smtClean="0"/>
              <a:t>20/10/2019</a:t>
            </a:fld>
            <a:endParaRPr lang="it-IT"/>
          </a:p>
        </p:txBody>
      </p:sp>
      <p:sp>
        <p:nvSpPr>
          <p:cNvPr id="5" name="Segnaposto piè di pagina 4">
            <a:extLst>
              <a:ext uri="{FF2B5EF4-FFF2-40B4-BE49-F238E27FC236}">
                <a16:creationId xmlns:a16="http://schemas.microsoft.com/office/drawing/2014/main" id="{C2E3D469-59F2-4C8F-915A-24CDCDDEE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7A2A7EA-8612-497B-957C-F77C8A9A61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E125E-1BA9-47F6-9198-0A62DE6A5A63}" type="slidenum">
              <a:rPr lang="it-IT" smtClean="0"/>
              <a:t>‹N›</a:t>
            </a:fld>
            <a:endParaRPr lang="it-IT"/>
          </a:p>
        </p:txBody>
      </p:sp>
    </p:spTree>
    <p:extLst>
      <p:ext uri="{BB962C8B-B14F-4D97-AF65-F5344CB8AC3E}">
        <p14:creationId xmlns:p14="http://schemas.microsoft.com/office/powerpoint/2010/main" val="4214147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5D84A79-5302-45EC-A14A-01135047B98D}"/>
              </a:ext>
            </a:extLst>
          </p:cNvPr>
          <p:cNvSpPr txBox="1"/>
          <p:nvPr/>
        </p:nvSpPr>
        <p:spPr>
          <a:xfrm>
            <a:off x="323556" y="126610"/>
            <a:ext cx="11563643" cy="830997"/>
          </a:xfrm>
          <a:prstGeom prst="rect">
            <a:avLst/>
          </a:prstGeom>
          <a:noFill/>
        </p:spPr>
        <p:txBody>
          <a:bodyPr wrap="square" rtlCol="0">
            <a:spAutoFit/>
          </a:bodyPr>
          <a:lstStyle/>
          <a:p>
            <a:pPr algn="ctr">
              <a:spcBef>
                <a:spcPct val="0"/>
              </a:spcBef>
            </a:pPr>
            <a:r>
              <a:rPr lang="it-IT" altLang="it-IT" sz="2400" dirty="0"/>
              <a:t>La Scienza nelle opere di </a:t>
            </a:r>
            <a:r>
              <a:rPr lang="it-IT" altLang="it-IT" sz="2400" dirty="0">
                <a:solidFill>
                  <a:srgbClr val="FF0000"/>
                </a:solidFill>
              </a:rPr>
              <a:t>Italo Calvino (1923-1985)</a:t>
            </a:r>
            <a:r>
              <a:rPr lang="it-IT" altLang="it-IT" sz="2400" dirty="0"/>
              <a:t> </a:t>
            </a:r>
          </a:p>
          <a:p>
            <a:pPr algn="ctr">
              <a:spcBef>
                <a:spcPct val="0"/>
              </a:spcBef>
            </a:pPr>
            <a:r>
              <a:rPr lang="it-IT" altLang="it-IT" sz="2400" b="1" dirty="0">
                <a:solidFill>
                  <a:srgbClr val="7030A0"/>
                </a:solidFill>
              </a:rPr>
              <a:t>Le cosmicomiche : una lettura umoristica del mondo</a:t>
            </a:r>
          </a:p>
        </p:txBody>
      </p:sp>
      <p:pic>
        <p:nvPicPr>
          <p:cNvPr id="6" name="Immagine 5">
            <a:extLst>
              <a:ext uri="{FF2B5EF4-FFF2-40B4-BE49-F238E27FC236}">
                <a16:creationId xmlns:a16="http://schemas.microsoft.com/office/drawing/2014/main" id="{8056367C-22D7-4AEC-A5EE-DDAB1DAFA5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1379637"/>
            <a:ext cx="3808413"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0">
            <a:extLst>
              <a:ext uri="{FF2B5EF4-FFF2-40B4-BE49-F238E27FC236}">
                <a16:creationId xmlns:a16="http://schemas.microsoft.com/office/drawing/2014/main" id="{0E94CC47-63AF-473E-AEC5-E7DE809219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4082" y="1379637"/>
            <a:ext cx="3984625"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74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BA8B2F3D-DC89-4E64-8937-CDCF9B2EA9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859" y="214142"/>
            <a:ext cx="9818688"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EF5DAAE0-F0FD-4EE9-A30F-A0E3468530C5}"/>
              </a:ext>
            </a:extLst>
          </p:cNvPr>
          <p:cNvSpPr txBox="1"/>
          <p:nvPr/>
        </p:nvSpPr>
        <p:spPr>
          <a:xfrm>
            <a:off x="253218" y="6106942"/>
            <a:ext cx="11676185" cy="461665"/>
          </a:xfrm>
          <a:prstGeom prst="rect">
            <a:avLst/>
          </a:prstGeom>
          <a:noFill/>
        </p:spPr>
        <p:txBody>
          <a:bodyPr wrap="square" rtlCol="0">
            <a:spAutoFit/>
          </a:bodyPr>
          <a:lstStyle/>
          <a:p>
            <a:pPr algn="ctr">
              <a:spcBef>
                <a:spcPct val="0"/>
              </a:spcBef>
            </a:pPr>
            <a:r>
              <a:rPr lang="it-IT" altLang="it-IT" sz="2400" dirty="0"/>
              <a:t>Italo Calvino e sua madre, Eva Mameli (1886-1978) assistente di botanica Università di Pisa</a:t>
            </a:r>
          </a:p>
        </p:txBody>
      </p:sp>
    </p:spTree>
    <p:extLst>
      <p:ext uri="{BB962C8B-B14F-4D97-AF65-F5344CB8AC3E}">
        <p14:creationId xmlns:p14="http://schemas.microsoft.com/office/powerpoint/2010/main" val="231023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6120389-9C4D-4D62-9909-524467D27E64}"/>
              </a:ext>
            </a:extLst>
          </p:cNvPr>
          <p:cNvSpPr txBox="1"/>
          <p:nvPr/>
        </p:nvSpPr>
        <p:spPr>
          <a:xfrm>
            <a:off x="261937" y="126610"/>
            <a:ext cx="7615971" cy="6740307"/>
          </a:xfrm>
          <a:prstGeom prst="rect">
            <a:avLst/>
          </a:prstGeom>
          <a:noFill/>
        </p:spPr>
        <p:txBody>
          <a:bodyPr wrap="square" rtlCol="0">
            <a:spAutoFit/>
          </a:bodyPr>
          <a:lstStyle/>
          <a:p>
            <a:pPr>
              <a:spcBef>
                <a:spcPct val="0"/>
              </a:spcBef>
            </a:pPr>
            <a:r>
              <a:rPr lang="it-IT" altLang="it-IT" sz="2400" i="1" dirty="0"/>
              <a:t>Le cosmicomiche </a:t>
            </a:r>
            <a:r>
              <a:rPr lang="it-IT" altLang="it-IT" sz="2400" dirty="0"/>
              <a:t>soddisfano il desiderio - intellettuale e fantastico di straniamento : </a:t>
            </a:r>
            <a:r>
              <a:rPr lang="it-IT" altLang="it-IT" sz="2400" dirty="0">
                <a:solidFill>
                  <a:srgbClr val="FF0000"/>
                </a:solidFill>
              </a:rPr>
              <a:t>ciò che la scienza moderna ha scoperto sulle ere lontane e sull'universo - dalla vicinanza fra Terra e Luna al buio che avvolse le origini del sistema solare, dai mondi senza colori allo spazio curvo - diventa un modo diverso di guardare le cose. </a:t>
            </a:r>
          </a:p>
          <a:p>
            <a:pPr>
              <a:spcBef>
                <a:spcPct val="0"/>
              </a:spcBef>
            </a:pPr>
            <a:endParaRPr lang="it-IT" altLang="it-IT" sz="2400" dirty="0"/>
          </a:p>
          <a:p>
            <a:pPr>
              <a:spcBef>
                <a:spcPct val="0"/>
              </a:spcBef>
            </a:pPr>
            <a:r>
              <a:rPr lang="it-IT" altLang="it-IT" sz="2400" dirty="0"/>
              <a:t>Questa rivoluzione retrograda della percezione si traduce in fantasticheria narrativa, ironicamente inverata dalla funzione testimoniale del personaggio-narratore: un vecchio (</a:t>
            </a:r>
            <a:r>
              <a:rPr lang="it-IT" altLang="it-IT" sz="2400" dirty="0" err="1"/>
              <a:t>Qfwfq</a:t>
            </a:r>
            <a:r>
              <a:rPr lang="it-IT" altLang="it-IT" sz="2400" dirty="0"/>
              <a:t>) che racconta un lontanissimo passato, autobiografico e cosmico.</a:t>
            </a:r>
          </a:p>
          <a:p>
            <a:pPr>
              <a:spcBef>
                <a:spcPct val="0"/>
              </a:spcBef>
            </a:pPr>
            <a:r>
              <a:rPr lang="it-IT" altLang="it-IT" sz="2400" i="1" dirty="0"/>
              <a:t>Fantascienza alla rovescia </a:t>
            </a:r>
            <a:r>
              <a:rPr lang="it-IT" altLang="it-IT" sz="2400" dirty="0"/>
              <a:t> (Montale)</a:t>
            </a:r>
          </a:p>
          <a:p>
            <a:pPr>
              <a:spcBef>
                <a:spcPct val="0"/>
              </a:spcBef>
            </a:pPr>
            <a:endParaRPr lang="it-IT" altLang="it-IT" sz="2400" dirty="0"/>
          </a:p>
          <a:p>
            <a:pPr>
              <a:spcBef>
                <a:spcPct val="0"/>
              </a:spcBef>
            </a:pPr>
            <a:r>
              <a:rPr lang="it-IT" altLang="it-IT" sz="2400" dirty="0"/>
              <a:t>La scienza calviniana non ha alcun intento divulgativo: è un particolare modo di intendere il mondo, una prospettiva insolita e immaginifica sulla quotidianità e sulla condizione umana. Leggere la scienza attraverso le emozioni umane.</a:t>
            </a:r>
            <a:endParaRPr lang="it-IT" altLang="it-IT" sz="2400" i="1" dirty="0"/>
          </a:p>
        </p:txBody>
      </p:sp>
      <p:pic>
        <p:nvPicPr>
          <p:cNvPr id="3" name="Immagine 3">
            <a:extLst>
              <a:ext uri="{FF2B5EF4-FFF2-40B4-BE49-F238E27FC236}">
                <a16:creationId xmlns:a16="http://schemas.microsoft.com/office/drawing/2014/main" id="{7E7F09C1-EBE4-4D08-9F47-C516313E3C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1188" y="687387"/>
            <a:ext cx="3698875"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963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29BAF17-3AEA-4964-A8D9-9E3D2920801A}"/>
              </a:ext>
            </a:extLst>
          </p:cNvPr>
          <p:cNvSpPr txBox="1"/>
          <p:nvPr/>
        </p:nvSpPr>
        <p:spPr>
          <a:xfrm>
            <a:off x="281355" y="1069145"/>
            <a:ext cx="11071274" cy="4893647"/>
          </a:xfrm>
          <a:prstGeom prst="rect">
            <a:avLst/>
          </a:prstGeom>
          <a:noFill/>
        </p:spPr>
        <p:txBody>
          <a:bodyPr wrap="square" rtlCol="0">
            <a:spAutoFit/>
          </a:bodyPr>
          <a:lstStyle/>
          <a:p>
            <a:pPr>
              <a:spcBef>
                <a:spcPct val="0"/>
              </a:spcBef>
            </a:pPr>
            <a:r>
              <a:rPr lang="it-IT" altLang="it-IT" sz="2400" i="1" dirty="0"/>
              <a:t>Mi pare che i racconti di fantascienza siano costruiti con un</a:t>
            </a:r>
          </a:p>
          <a:p>
            <a:pPr>
              <a:spcBef>
                <a:spcPct val="0"/>
              </a:spcBef>
            </a:pPr>
            <a:r>
              <a:rPr lang="it-IT" altLang="it-IT" sz="2400" i="1" dirty="0"/>
              <a:t>metodo completamente diverso dai miei. C'è il fatto osservato già</a:t>
            </a:r>
          </a:p>
          <a:p>
            <a:pPr>
              <a:spcBef>
                <a:spcPct val="0"/>
              </a:spcBef>
            </a:pPr>
            <a:r>
              <a:rPr lang="it-IT" altLang="it-IT" sz="2400" i="1" dirty="0"/>
              <a:t>da vari critici, che la </a:t>
            </a:r>
            <a:r>
              <a:rPr lang="it-IT" altLang="it-IT" sz="2400" i="1" dirty="0">
                <a:solidFill>
                  <a:srgbClr val="FF0000"/>
                </a:solidFill>
              </a:rPr>
              <a:t>science-fiction</a:t>
            </a:r>
            <a:r>
              <a:rPr lang="it-IT" altLang="it-IT" sz="2400" i="1" dirty="0"/>
              <a:t> tratta del futuro mentre</a:t>
            </a:r>
          </a:p>
          <a:p>
            <a:pPr>
              <a:spcBef>
                <a:spcPct val="0"/>
              </a:spcBef>
            </a:pPr>
            <a:r>
              <a:rPr lang="it-IT" altLang="it-IT" sz="2400" i="1" dirty="0"/>
              <a:t>ognuno dei miei racconti ha l'aria di fare il verso d'un </a:t>
            </a:r>
            <a:r>
              <a:rPr lang="it-IT" altLang="it-IT" sz="2400" i="1" dirty="0">
                <a:solidFill>
                  <a:srgbClr val="FF0000"/>
                </a:solidFill>
              </a:rPr>
              <a:t>« mito delle</a:t>
            </a:r>
          </a:p>
          <a:p>
            <a:pPr>
              <a:spcBef>
                <a:spcPct val="0"/>
              </a:spcBef>
            </a:pPr>
            <a:r>
              <a:rPr lang="it-IT" altLang="it-IT" sz="2400" i="1" dirty="0">
                <a:solidFill>
                  <a:srgbClr val="FF0000"/>
                </a:solidFill>
              </a:rPr>
              <a:t>origini »</a:t>
            </a:r>
            <a:r>
              <a:rPr lang="it-IT" altLang="it-IT" sz="2400" i="1" dirty="0"/>
              <a:t>. Ma non è tanto questo : è il diverso rapporto tra dati</a:t>
            </a:r>
          </a:p>
          <a:p>
            <a:pPr>
              <a:spcBef>
                <a:spcPct val="0"/>
              </a:spcBef>
            </a:pPr>
            <a:r>
              <a:rPr lang="it-IT" altLang="it-IT" sz="2400" i="1" dirty="0"/>
              <a:t>scientifici e invenzione fantastica. [...] Insomma io vorrei servirmi</a:t>
            </a:r>
          </a:p>
          <a:p>
            <a:pPr>
              <a:spcBef>
                <a:spcPct val="0"/>
              </a:spcBef>
            </a:pPr>
            <a:r>
              <a:rPr lang="it-IT" altLang="it-IT" sz="2400" i="1" dirty="0"/>
              <a:t>del dato scientifico come d'una carica propulsiva per uscire dalle</a:t>
            </a:r>
          </a:p>
          <a:p>
            <a:pPr>
              <a:spcBef>
                <a:spcPct val="0"/>
              </a:spcBef>
            </a:pPr>
            <a:r>
              <a:rPr lang="it-IT" altLang="it-IT" sz="2400" i="1" dirty="0"/>
              <a:t>abitudini dell'immaginazione, e vivere magari il quotidiano nei</a:t>
            </a:r>
          </a:p>
          <a:p>
            <a:pPr>
              <a:spcBef>
                <a:spcPct val="0"/>
              </a:spcBef>
            </a:pPr>
            <a:r>
              <a:rPr lang="it-IT" altLang="it-IT" sz="2400" i="1" dirty="0"/>
              <a:t>termini più lontani dalla nostra esperienza ; la fantascienza invece</a:t>
            </a:r>
          </a:p>
          <a:p>
            <a:pPr>
              <a:spcBef>
                <a:spcPct val="0"/>
              </a:spcBef>
            </a:pPr>
            <a:r>
              <a:rPr lang="it-IT" altLang="it-IT" sz="2400" i="1" dirty="0"/>
              <a:t>mi pare che tenda ad avvicinare ciò che è lontano, ciò che è</a:t>
            </a:r>
          </a:p>
          <a:p>
            <a:pPr>
              <a:spcBef>
                <a:spcPct val="0"/>
              </a:spcBef>
            </a:pPr>
            <a:r>
              <a:rPr lang="it-IT" altLang="it-IT" sz="2400" i="1" dirty="0"/>
              <a:t>difficile da immaginare.</a:t>
            </a:r>
          </a:p>
          <a:p>
            <a:pPr>
              <a:spcBef>
                <a:spcPct val="0"/>
              </a:spcBef>
            </a:pPr>
            <a:endParaRPr lang="it-IT" altLang="it-IT" sz="2400" dirty="0"/>
          </a:p>
          <a:p>
            <a:pPr>
              <a:spcBef>
                <a:spcPct val="0"/>
              </a:spcBef>
            </a:pPr>
            <a:r>
              <a:rPr lang="it-IT" altLang="it-IT" sz="2000" dirty="0"/>
              <a:t>Intervista rilasciata ad Alfredo Barberis del « Il Giorno» il 22 dicembre 1965</a:t>
            </a:r>
          </a:p>
        </p:txBody>
      </p:sp>
      <p:pic>
        <p:nvPicPr>
          <p:cNvPr id="3" name="Immagine 3">
            <a:extLst>
              <a:ext uri="{FF2B5EF4-FFF2-40B4-BE49-F238E27FC236}">
                <a16:creationId xmlns:a16="http://schemas.microsoft.com/office/drawing/2014/main" id="{82DC5F7E-4448-47CA-9146-2EDCAA30FA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1073" y="1069145"/>
            <a:ext cx="2943347" cy="442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61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D1D08B2-AFF6-40E4-9139-F3B4A53E6294}"/>
              </a:ext>
            </a:extLst>
          </p:cNvPr>
          <p:cNvSpPr txBox="1"/>
          <p:nvPr/>
        </p:nvSpPr>
        <p:spPr>
          <a:xfrm>
            <a:off x="154744" y="258723"/>
            <a:ext cx="8187398" cy="6370975"/>
          </a:xfrm>
          <a:prstGeom prst="rect">
            <a:avLst/>
          </a:prstGeom>
          <a:noFill/>
        </p:spPr>
        <p:txBody>
          <a:bodyPr wrap="square" rtlCol="0">
            <a:spAutoFit/>
          </a:bodyPr>
          <a:lstStyle/>
          <a:p>
            <a:pPr>
              <a:spcBef>
                <a:spcPct val="0"/>
              </a:spcBef>
            </a:pPr>
            <a:r>
              <a:rPr lang="it-IT" altLang="it-IT" sz="2400" b="1" dirty="0"/>
              <a:t>I racconti delle cosmicomiche</a:t>
            </a:r>
          </a:p>
          <a:p>
            <a:pPr>
              <a:spcBef>
                <a:spcPct val="0"/>
              </a:spcBef>
            </a:pPr>
            <a:r>
              <a:rPr lang="it-IT" altLang="it-IT" sz="2400" i="1" dirty="0"/>
              <a:t>La distanza della Luna; </a:t>
            </a:r>
            <a:r>
              <a:rPr lang="it-IT" altLang="it-IT" sz="2400" i="1" dirty="0">
                <a:solidFill>
                  <a:srgbClr val="FF0000"/>
                </a:solidFill>
              </a:rPr>
              <a:t>Sul far del giorno; </a:t>
            </a:r>
            <a:r>
              <a:rPr lang="it-IT" altLang="it-IT" sz="2400" i="1" dirty="0"/>
              <a:t>Un segno nello spazio; </a:t>
            </a:r>
            <a:r>
              <a:rPr lang="it-IT" altLang="it-IT" sz="2400" i="1" dirty="0">
                <a:solidFill>
                  <a:srgbClr val="FF0000"/>
                </a:solidFill>
              </a:rPr>
              <a:t>Tutto in un punto; </a:t>
            </a:r>
            <a:r>
              <a:rPr lang="it-IT" altLang="it-IT" sz="2400" i="1" dirty="0"/>
              <a:t>Senza colori;</a:t>
            </a:r>
            <a:r>
              <a:rPr lang="it-IT" altLang="it-IT" sz="2400" i="1" dirty="0">
                <a:solidFill>
                  <a:srgbClr val="FF0000"/>
                </a:solidFill>
              </a:rPr>
              <a:t> Giochi senza fine; </a:t>
            </a:r>
            <a:r>
              <a:rPr lang="it-IT" altLang="it-IT" sz="2400" i="1" dirty="0"/>
              <a:t> Lo zio acquatico; </a:t>
            </a:r>
            <a:r>
              <a:rPr lang="it-IT" altLang="it-IT" sz="2400" i="1" dirty="0">
                <a:solidFill>
                  <a:srgbClr val="FF0000"/>
                </a:solidFill>
              </a:rPr>
              <a:t> Quanto scommettiamo; </a:t>
            </a:r>
            <a:r>
              <a:rPr lang="it-IT" altLang="it-IT" sz="2400" i="1" dirty="0"/>
              <a:t> I Dinosauri; </a:t>
            </a:r>
            <a:r>
              <a:rPr lang="it-IT" altLang="it-IT" sz="2400" i="1" dirty="0">
                <a:solidFill>
                  <a:srgbClr val="FF0000"/>
                </a:solidFill>
              </a:rPr>
              <a:t> La forma dello spazio; </a:t>
            </a:r>
            <a:r>
              <a:rPr lang="it-IT" altLang="it-IT" sz="2400" i="1" dirty="0"/>
              <a:t>  Gli anni luce; </a:t>
            </a:r>
            <a:r>
              <a:rPr lang="it-IT" altLang="it-IT" sz="2400" i="1" dirty="0">
                <a:solidFill>
                  <a:srgbClr val="FF0000"/>
                </a:solidFill>
              </a:rPr>
              <a:t>La Spirale.</a:t>
            </a:r>
          </a:p>
          <a:p>
            <a:pPr>
              <a:spcBef>
                <a:spcPct val="0"/>
              </a:spcBef>
            </a:pPr>
            <a:endParaRPr lang="it-IT" altLang="it-IT" sz="2400" i="1" dirty="0">
              <a:solidFill>
                <a:srgbClr val="FF0000"/>
              </a:solidFill>
            </a:endParaRPr>
          </a:p>
          <a:p>
            <a:pPr>
              <a:spcBef>
                <a:spcPct val="0"/>
              </a:spcBef>
            </a:pPr>
            <a:r>
              <a:rPr lang="it-IT" altLang="it-IT" sz="2400" dirty="0"/>
              <a:t>Altro volume. Titolo: </a:t>
            </a:r>
            <a:r>
              <a:rPr lang="it-IT" altLang="it-IT" sz="2400" b="1" i="1" dirty="0"/>
              <a:t>Ti con zero:</a:t>
            </a:r>
          </a:p>
          <a:p>
            <a:pPr>
              <a:spcBef>
                <a:spcPct val="0"/>
              </a:spcBef>
            </a:pPr>
            <a:endParaRPr lang="it-IT" altLang="it-IT" sz="2400" b="1" i="1" dirty="0"/>
          </a:p>
          <a:p>
            <a:pPr>
              <a:spcBef>
                <a:spcPct val="0"/>
              </a:spcBef>
            </a:pPr>
            <a:r>
              <a:rPr lang="it-IT" altLang="it-IT" sz="2400" b="1" i="1" dirty="0"/>
              <a:t>Altri QFWFQ:</a:t>
            </a:r>
          </a:p>
          <a:p>
            <a:pPr>
              <a:spcBef>
                <a:spcPct val="0"/>
              </a:spcBef>
            </a:pPr>
            <a:r>
              <a:rPr lang="it-IT" altLang="it-IT" sz="2400" i="1" dirty="0">
                <a:solidFill>
                  <a:srgbClr val="FF0000"/>
                </a:solidFill>
              </a:rPr>
              <a:t>La molle Luna; </a:t>
            </a:r>
            <a:r>
              <a:rPr lang="it-IT" altLang="it-IT" sz="2400" i="1" dirty="0"/>
              <a:t>L’origine degli uccelli;</a:t>
            </a:r>
            <a:r>
              <a:rPr lang="it-IT" altLang="it-IT" sz="2400" i="1" dirty="0">
                <a:solidFill>
                  <a:srgbClr val="FF0000"/>
                </a:solidFill>
              </a:rPr>
              <a:t> I cristalli; </a:t>
            </a:r>
            <a:r>
              <a:rPr lang="it-IT" altLang="it-IT" sz="2400" i="1" dirty="0"/>
              <a:t> Il sangue, il mare;</a:t>
            </a:r>
          </a:p>
          <a:p>
            <a:pPr>
              <a:spcBef>
                <a:spcPct val="0"/>
              </a:spcBef>
            </a:pPr>
            <a:endParaRPr lang="it-IT" altLang="it-IT" sz="2400" b="1" i="1" dirty="0"/>
          </a:p>
          <a:p>
            <a:pPr>
              <a:spcBef>
                <a:spcPct val="0"/>
              </a:spcBef>
            </a:pPr>
            <a:r>
              <a:rPr lang="it-IT" altLang="it-IT" sz="2400" b="1" i="1" dirty="0"/>
              <a:t>Priscilla: </a:t>
            </a:r>
          </a:p>
          <a:p>
            <a:pPr>
              <a:spcBef>
                <a:spcPct val="0"/>
              </a:spcBef>
            </a:pPr>
            <a:r>
              <a:rPr lang="it-IT" altLang="it-IT" sz="2400" i="1" dirty="0">
                <a:solidFill>
                  <a:srgbClr val="FF0000"/>
                </a:solidFill>
              </a:rPr>
              <a:t>Mitosi</a:t>
            </a:r>
            <a:r>
              <a:rPr lang="it-IT" altLang="it-IT" sz="2400" i="1" dirty="0"/>
              <a:t>; Meiosi; </a:t>
            </a:r>
            <a:r>
              <a:rPr lang="it-IT" altLang="it-IT" sz="2400" i="1" dirty="0">
                <a:solidFill>
                  <a:srgbClr val="FF0000"/>
                </a:solidFill>
              </a:rPr>
              <a:t>Morte; </a:t>
            </a:r>
          </a:p>
          <a:p>
            <a:pPr>
              <a:spcBef>
                <a:spcPct val="0"/>
              </a:spcBef>
            </a:pPr>
            <a:endParaRPr lang="it-IT" altLang="it-IT" sz="2400" b="1" i="1" dirty="0"/>
          </a:p>
          <a:p>
            <a:pPr>
              <a:spcBef>
                <a:spcPct val="0"/>
              </a:spcBef>
            </a:pPr>
            <a:r>
              <a:rPr lang="it-IT" altLang="it-IT" sz="2400" b="1" i="1" dirty="0"/>
              <a:t>Ti con zero:</a:t>
            </a:r>
            <a:r>
              <a:rPr lang="it-IT" altLang="it-IT" sz="2400" i="1" dirty="0"/>
              <a:t> </a:t>
            </a:r>
          </a:p>
          <a:p>
            <a:pPr>
              <a:spcBef>
                <a:spcPct val="0"/>
              </a:spcBef>
            </a:pPr>
            <a:r>
              <a:rPr lang="it-IT" altLang="it-IT" sz="2400" i="1" dirty="0">
                <a:solidFill>
                  <a:srgbClr val="FF0000"/>
                </a:solidFill>
              </a:rPr>
              <a:t>  </a:t>
            </a:r>
            <a:r>
              <a:rPr lang="it-IT" altLang="it-IT" sz="2400" i="1" dirty="0"/>
              <a:t>Ti con zero, </a:t>
            </a:r>
            <a:r>
              <a:rPr lang="it-IT" altLang="it-IT" sz="2400" i="1" dirty="0">
                <a:solidFill>
                  <a:srgbClr val="FF0000"/>
                </a:solidFill>
              </a:rPr>
              <a:t>L’inseguimento; </a:t>
            </a:r>
            <a:r>
              <a:rPr lang="it-IT" altLang="it-IT" sz="2400" i="1" dirty="0"/>
              <a:t>Il guidatore notturno; </a:t>
            </a:r>
            <a:r>
              <a:rPr lang="it-IT" altLang="it-IT" sz="2400" i="1" dirty="0">
                <a:solidFill>
                  <a:srgbClr val="FF0000"/>
                </a:solidFill>
              </a:rPr>
              <a:t> Il conte di Montecristo.</a:t>
            </a:r>
            <a:endParaRPr lang="it-IT" altLang="it-IT" sz="2400" dirty="0">
              <a:solidFill>
                <a:srgbClr val="FF0000"/>
              </a:solidFill>
            </a:endParaRPr>
          </a:p>
        </p:txBody>
      </p:sp>
      <p:pic>
        <p:nvPicPr>
          <p:cNvPr id="4" name="Immagine 5">
            <a:extLst>
              <a:ext uri="{FF2B5EF4-FFF2-40B4-BE49-F238E27FC236}">
                <a16:creationId xmlns:a16="http://schemas.microsoft.com/office/drawing/2014/main" id="{270D01C9-5DA8-474A-95EF-06BEC071AD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0229" y="505527"/>
            <a:ext cx="3617170" cy="60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01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400EAEF-5056-44C3-AFD5-836B8EC31BFF}"/>
              </a:ext>
            </a:extLst>
          </p:cNvPr>
          <p:cNvSpPr txBox="1"/>
          <p:nvPr/>
        </p:nvSpPr>
        <p:spPr>
          <a:xfrm>
            <a:off x="267286" y="407963"/>
            <a:ext cx="11380763" cy="6370975"/>
          </a:xfrm>
          <a:prstGeom prst="rect">
            <a:avLst/>
          </a:prstGeom>
          <a:noFill/>
        </p:spPr>
        <p:txBody>
          <a:bodyPr wrap="square" rtlCol="0">
            <a:spAutoFit/>
          </a:bodyPr>
          <a:lstStyle/>
          <a:p>
            <a:pPr>
              <a:spcBef>
                <a:spcPct val="0"/>
              </a:spcBef>
            </a:pPr>
            <a:r>
              <a:rPr lang="it-IT" altLang="it-IT" sz="2400" dirty="0"/>
              <a:t>Dalle « Lezioni americane»: </a:t>
            </a:r>
          </a:p>
          <a:p>
            <a:pPr>
              <a:spcBef>
                <a:spcPct val="0"/>
              </a:spcBef>
            </a:pPr>
            <a:r>
              <a:rPr lang="it-IT" altLang="it-IT" sz="2400" b="1" i="1" dirty="0">
                <a:solidFill>
                  <a:srgbClr val="FF0000"/>
                </a:solidFill>
              </a:rPr>
              <a:t>Leggerezza</a:t>
            </a:r>
          </a:p>
          <a:p>
            <a:pPr>
              <a:spcBef>
                <a:spcPct val="0"/>
              </a:spcBef>
            </a:pPr>
            <a:endParaRPr lang="it-IT" altLang="it-IT" sz="2400" i="1" dirty="0"/>
          </a:p>
          <a:p>
            <a:pPr>
              <a:spcBef>
                <a:spcPct val="0"/>
              </a:spcBef>
            </a:pPr>
            <a:r>
              <a:rPr lang="it-IT" altLang="it-IT" sz="2400" i="1" dirty="0"/>
              <a:t>Dedicherò la prima conferenza all’opposizione tra </a:t>
            </a:r>
            <a:r>
              <a:rPr lang="it-IT" altLang="it-IT" sz="2400" i="1" dirty="0">
                <a:solidFill>
                  <a:srgbClr val="FF0000"/>
                </a:solidFill>
              </a:rPr>
              <a:t>leggerezza-peso, </a:t>
            </a:r>
            <a:r>
              <a:rPr lang="it-IT" altLang="it-IT" sz="2400" i="1" dirty="0"/>
              <a:t>e sosterrò le ragioni della leggerezza.  Dopo quarant’anni che scrivo fiction, dopo aver esplorato varie strade e compiuto esperimenti diversi, è venuta l’ora che io cerchi una definizione complessiva per il mio lavoro; proporrei questa: </a:t>
            </a:r>
            <a:r>
              <a:rPr lang="it-IT" altLang="it-IT" sz="2400" i="1" dirty="0">
                <a:solidFill>
                  <a:srgbClr val="FF0000"/>
                </a:solidFill>
              </a:rPr>
              <a:t>la mia operazione è stata il più delle volte una sottrazione di peso</a:t>
            </a:r>
            <a:r>
              <a:rPr lang="it-IT" altLang="it-IT" sz="2400" i="1" dirty="0"/>
              <a:t>; ho cercato di togliere peso ora alle figure umane , ora ai corpi celesti, ora alle città; soprattutto ho cercato di togliere peso alla struttura del racconto e al linguaggio….</a:t>
            </a:r>
          </a:p>
          <a:p>
            <a:pPr>
              <a:spcBef>
                <a:spcPct val="0"/>
              </a:spcBef>
            </a:pPr>
            <a:r>
              <a:rPr lang="it-IT" altLang="it-IT" sz="2400" i="1" dirty="0"/>
              <a:t>sono portato a considerare la leggerezza un valore anziché un difetto; quali sono  gli esempi tra le opere del passato in cui riconosco il mio ideale di leggerezza; come situo questo valore nel presente e come lo proietto nel passato…?</a:t>
            </a:r>
          </a:p>
          <a:p>
            <a:pPr>
              <a:spcBef>
                <a:spcPct val="0"/>
              </a:spcBef>
            </a:pPr>
            <a:r>
              <a:rPr lang="it-IT" altLang="it-IT" sz="2400" i="1" dirty="0"/>
              <a:t>Ma se la letteratura non basta ad assicurarmi che non sto solo inseguendo sogni, cerco nella scienza alimento per le mie visioni in cui ogni pesantezza viene dissolta… Oggi ogni ramo della scienza sembra ci voglia dimostrare  che il mondo si regge </a:t>
            </a:r>
            <a:r>
              <a:rPr lang="it-IT" altLang="it-IT" sz="2400" i="1" dirty="0">
                <a:solidFill>
                  <a:srgbClr val="FF0000"/>
                </a:solidFill>
              </a:rPr>
              <a:t>su entità piccolissime: come i messaggi del DNA, gli impulsi dei neuroni, i quarks, i neutrini vaganti nello spazio dall’inizio dei tempi… poi l’informatica…</a:t>
            </a:r>
            <a:endParaRPr lang="it-IT" altLang="it-IT" sz="2400" dirty="0">
              <a:solidFill>
                <a:srgbClr val="FF0000"/>
              </a:solidFill>
            </a:endParaRPr>
          </a:p>
        </p:txBody>
      </p:sp>
    </p:spTree>
    <p:extLst>
      <p:ext uri="{BB962C8B-B14F-4D97-AF65-F5344CB8AC3E}">
        <p14:creationId xmlns:p14="http://schemas.microsoft.com/office/powerpoint/2010/main" val="2136460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D703F62-18CE-4703-A539-DFE00168AB94}"/>
              </a:ext>
            </a:extLst>
          </p:cNvPr>
          <p:cNvSpPr/>
          <p:nvPr/>
        </p:nvSpPr>
        <p:spPr>
          <a:xfrm>
            <a:off x="407963" y="506437"/>
            <a:ext cx="8736037" cy="6001643"/>
          </a:xfrm>
          <a:prstGeom prst="rect">
            <a:avLst/>
          </a:prstGeom>
        </p:spPr>
        <p:txBody>
          <a:bodyPr wrap="square">
            <a:spAutoFit/>
          </a:bodyPr>
          <a:lstStyle/>
          <a:p>
            <a:pPr>
              <a:spcBef>
                <a:spcPct val="0"/>
              </a:spcBef>
            </a:pPr>
            <a:r>
              <a:rPr lang="it-IT" altLang="it-IT" sz="2400" b="1" dirty="0"/>
              <a:t>Principali lavori di Italo Calvino.</a:t>
            </a:r>
          </a:p>
          <a:p>
            <a:pPr>
              <a:spcBef>
                <a:spcPct val="0"/>
              </a:spcBef>
            </a:pPr>
            <a:endParaRPr lang="it-IT" altLang="it-IT" sz="2400" dirty="0"/>
          </a:p>
          <a:p>
            <a:pPr>
              <a:spcBef>
                <a:spcPct val="0"/>
              </a:spcBef>
            </a:pPr>
            <a:r>
              <a:rPr lang="it-IT" altLang="it-IT" sz="2400" dirty="0"/>
              <a:t>Il sentiero dei nidi di ragno (1946)</a:t>
            </a:r>
          </a:p>
          <a:p>
            <a:pPr>
              <a:spcBef>
                <a:spcPct val="0"/>
              </a:spcBef>
            </a:pPr>
            <a:r>
              <a:rPr lang="it-IT" altLang="it-IT" sz="2400" dirty="0">
                <a:solidFill>
                  <a:srgbClr val="FF0000"/>
                </a:solidFill>
              </a:rPr>
              <a:t>Ultimo viene il corvo (1949)</a:t>
            </a:r>
          </a:p>
          <a:p>
            <a:pPr>
              <a:spcBef>
                <a:spcPct val="0"/>
              </a:spcBef>
            </a:pPr>
            <a:r>
              <a:rPr lang="it-IT" altLang="it-IT" sz="2400" dirty="0"/>
              <a:t>Il visconte dimezzato (1952)</a:t>
            </a:r>
          </a:p>
          <a:p>
            <a:pPr>
              <a:spcBef>
                <a:spcPct val="0"/>
              </a:spcBef>
            </a:pPr>
            <a:r>
              <a:rPr lang="it-IT" altLang="it-IT" sz="2400" dirty="0">
                <a:solidFill>
                  <a:srgbClr val="FF0000"/>
                </a:solidFill>
              </a:rPr>
              <a:t>Fiabe italiane (1956)</a:t>
            </a:r>
          </a:p>
          <a:p>
            <a:pPr>
              <a:spcBef>
                <a:spcPct val="0"/>
              </a:spcBef>
            </a:pPr>
            <a:r>
              <a:rPr lang="it-IT" altLang="it-IT" sz="2400" dirty="0"/>
              <a:t>Il barone rampante (1957)</a:t>
            </a:r>
          </a:p>
          <a:p>
            <a:pPr>
              <a:spcBef>
                <a:spcPct val="0"/>
              </a:spcBef>
            </a:pPr>
            <a:r>
              <a:rPr lang="it-IT" altLang="it-IT" sz="2400" dirty="0">
                <a:solidFill>
                  <a:srgbClr val="FF0000"/>
                </a:solidFill>
              </a:rPr>
              <a:t>Il cavaliere inesistente (1959)</a:t>
            </a:r>
          </a:p>
          <a:p>
            <a:pPr>
              <a:spcBef>
                <a:spcPct val="0"/>
              </a:spcBef>
            </a:pPr>
            <a:r>
              <a:rPr lang="it-IT" altLang="it-IT" sz="2400" dirty="0"/>
              <a:t>Le cosmicomiche (1965)</a:t>
            </a:r>
          </a:p>
          <a:p>
            <a:pPr>
              <a:spcBef>
                <a:spcPct val="0"/>
              </a:spcBef>
            </a:pPr>
            <a:r>
              <a:rPr lang="it-IT" altLang="it-IT" sz="2400" dirty="0">
                <a:solidFill>
                  <a:srgbClr val="FF0000"/>
                </a:solidFill>
              </a:rPr>
              <a:t>Ti con zero (1967)</a:t>
            </a:r>
          </a:p>
          <a:p>
            <a:pPr>
              <a:spcBef>
                <a:spcPct val="0"/>
              </a:spcBef>
            </a:pPr>
            <a:r>
              <a:rPr lang="it-IT" altLang="it-IT" sz="2400" dirty="0"/>
              <a:t>La memoria del mondo e altre cosmicomiche (1968)</a:t>
            </a:r>
          </a:p>
          <a:p>
            <a:pPr>
              <a:spcBef>
                <a:spcPct val="0"/>
              </a:spcBef>
            </a:pPr>
            <a:r>
              <a:rPr lang="it-IT" altLang="it-IT" sz="2400" dirty="0">
                <a:solidFill>
                  <a:srgbClr val="FF0000"/>
                </a:solidFill>
              </a:rPr>
              <a:t>Il castello dei destini incrociati (1969)</a:t>
            </a:r>
          </a:p>
          <a:p>
            <a:pPr>
              <a:spcBef>
                <a:spcPct val="0"/>
              </a:spcBef>
            </a:pPr>
            <a:r>
              <a:rPr lang="it-IT" altLang="it-IT" sz="2400" dirty="0"/>
              <a:t>Le città invisibili (1972)</a:t>
            </a:r>
          </a:p>
          <a:p>
            <a:pPr>
              <a:spcBef>
                <a:spcPct val="0"/>
              </a:spcBef>
            </a:pPr>
            <a:r>
              <a:rPr lang="it-IT" altLang="it-IT" sz="2400" dirty="0">
                <a:solidFill>
                  <a:srgbClr val="FF0000"/>
                </a:solidFill>
              </a:rPr>
              <a:t>Il signor </a:t>
            </a:r>
            <a:r>
              <a:rPr lang="it-IT" altLang="it-IT" sz="2400" dirty="0" err="1">
                <a:solidFill>
                  <a:srgbClr val="FF0000"/>
                </a:solidFill>
              </a:rPr>
              <a:t>Palomar</a:t>
            </a:r>
            <a:r>
              <a:rPr lang="it-IT" altLang="it-IT" sz="2400" dirty="0">
                <a:solidFill>
                  <a:srgbClr val="FF0000"/>
                </a:solidFill>
              </a:rPr>
              <a:t> (1977)</a:t>
            </a:r>
          </a:p>
          <a:p>
            <a:pPr>
              <a:spcBef>
                <a:spcPct val="0"/>
              </a:spcBef>
            </a:pPr>
            <a:r>
              <a:rPr lang="it-IT" altLang="it-IT" sz="2400" dirty="0"/>
              <a:t>Se una notte d’inverno un viaggiatore ( 1979)</a:t>
            </a:r>
            <a:endParaRPr lang="it-IT" altLang="it-IT" sz="2400" dirty="0">
              <a:solidFill>
                <a:srgbClr val="FF0000"/>
              </a:solidFill>
            </a:endParaRPr>
          </a:p>
          <a:p>
            <a:pPr>
              <a:spcBef>
                <a:spcPct val="0"/>
              </a:spcBef>
            </a:pPr>
            <a:r>
              <a:rPr lang="it-IT" altLang="it-IT" sz="2400" dirty="0">
                <a:solidFill>
                  <a:srgbClr val="FF0000"/>
                </a:solidFill>
              </a:rPr>
              <a:t>Six </a:t>
            </a:r>
            <a:r>
              <a:rPr lang="it-IT" altLang="it-IT" sz="2400" dirty="0" err="1">
                <a:solidFill>
                  <a:srgbClr val="FF0000"/>
                </a:solidFill>
              </a:rPr>
              <a:t>Memos</a:t>
            </a:r>
            <a:r>
              <a:rPr lang="it-IT" altLang="it-IT" sz="2400" dirty="0">
                <a:solidFill>
                  <a:srgbClr val="FF0000"/>
                </a:solidFill>
              </a:rPr>
              <a:t> for the Next Millenium (Lezioni americane)  (1985)</a:t>
            </a:r>
          </a:p>
        </p:txBody>
      </p:sp>
      <p:pic>
        <p:nvPicPr>
          <p:cNvPr id="3" name="Immagine 3">
            <a:extLst>
              <a:ext uri="{FF2B5EF4-FFF2-40B4-BE49-F238E27FC236}">
                <a16:creationId xmlns:a16="http://schemas.microsoft.com/office/drawing/2014/main" id="{6B79C982-6E2E-4C0A-AD5A-07B3CDA5BF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9025" y="161925"/>
            <a:ext cx="587216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82A2A6B2-6D6D-4035-BA0E-C9BE3DB09D67}"/>
              </a:ext>
            </a:extLst>
          </p:cNvPr>
          <p:cNvSpPr txBox="1"/>
          <p:nvPr/>
        </p:nvSpPr>
        <p:spPr>
          <a:xfrm>
            <a:off x="7680960" y="4009292"/>
            <a:ext cx="4103077" cy="1200329"/>
          </a:xfrm>
          <a:prstGeom prst="rect">
            <a:avLst/>
          </a:prstGeom>
          <a:noFill/>
        </p:spPr>
        <p:txBody>
          <a:bodyPr wrap="square" rtlCol="0">
            <a:spAutoFit/>
          </a:bodyPr>
          <a:lstStyle/>
          <a:p>
            <a:pPr algn="ctr">
              <a:spcBef>
                <a:spcPct val="0"/>
              </a:spcBef>
            </a:pPr>
            <a:r>
              <a:rPr lang="it-IT" altLang="it-IT" sz="2400" dirty="0"/>
              <a:t>Italo Calvino con la moglie </a:t>
            </a:r>
          </a:p>
          <a:p>
            <a:pPr algn="ctr">
              <a:spcBef>
                <a:spcPct val="0"/>
              </a:spcBef>
            </a:pPr>
            <a:r>
              <a:rPr lang="it-IT" altLang="it-IT" sz="2400" dirty="0"/>
              <a:t>Esther Judith Singer (</a:t>
            </a:r>
            <a:r>
              <a:rPr lang="it-IT" altLang="it-IT" sz="2400" dirty="0" err="1"/>
              <a:t>Chichita</a:t>
            </a:r>
            <a:r>
              <a:rPr lang="it-IT" altLang="it-IT" sz="2400" dirty="0"/>
              <a:t>) e la figlia Giovanna </a:t>
            </a:r>
          </a:p>
        </p:txBody>
      </p:sp>
    </p:spTree>
    <p:extLst>
      <p:ext uri="{BB962C8B-B14F-4D97-AF65-F5344CB8AC3E}">
        <p14:creationId xmlns:p14="http://schemas.microsoft.com/office/powerpoint/2010/main" val="43250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3F81858-C8B1-4D08-99A9-251E5F927BDD}"/>
              </a:ext>
            </a:extLst>
          </p:cNvPr>
          <p:cNvSpPr txBox="1"/>
          <p:nvPr/>
        </p:nvSpPr>
        <p:spPr>
          <a:xfrm>
            <a:off x="126609" y="225425"/>
            <a:ext cx="6320263" cy="6936913"/>
          </a:xfrm>
          <a:prstGeom prst="rect">
            <a:avLst/>
          </a:prstGeom>
          <a:noFill/>
        </p:spPr>
        <p:txBody>
          <a:bodyPr wrap="square" rtlCol="0">
            <a:spAutoFit/>
          </a:bodyPr>
          <a:lstStyle/>
          <a:p>
            <a:pPr algn="ctr">
              <a:spcBef>
                <a:spcPct val="0"/>
              </a:spcBef>
            </a:pPr>
            <a:r>
              <a:rPr lang="it-IT" altLang="it-IT" sz="2400" dirty="0">
                <a:solidFill>
                  <a:srgbClr val="FF0000"/>
                </a:solidFill>
              </a:rPr>
              <a:t>Letteratura e scienze: due mondi non contrapposti</a:t>
            </a:r>
          </a:p>
          <a:p>
            <a:pPr>
              <a:spcBef>
                <a:spcPct val="0"/>
              </a:spcBef>
            </a:pPr>
            <a:endParaRPr lang="it-IT" altLang="it-IT" sz="2400" dirty="0"/>
          </a:p>
          <a:p>
            <a:pPr>
              <a:spcBef>
                <a:spcPct val="0"/>
              </a:spcBef>
            </a:pPr>
            <a:r>
              <a:rPr lang="it-IT" altLang="it-IT" sz="2400" dirty="0"/>
              <a:t>L’ipotesi di una contrapposizione tra letteratura e scienza è basata su una presunta dicotomia di strutture linguistiche: </a:t>
            </a:r>
          </a:p>
          <a:p>
            <a:pPr>
              <a:spcBef>
                <a:spcPct val="0"/>
              </a:spcBef>
            </a:pPr>
            <a:r>
              <a:rPr lang="it-IT" altLang="it-IT" sz="2400" b="1" dirty="0"/>
              <a:t> Il linguaggio scientifico </a:t>
            </a:r>
            <a:r>
              <a:rPr lang="it-IT" altLang="it-IT" sz="2400" dirty="0"/>
              <a:t>meno ridondante e ambiguo, più strutturato e rigido, con linguaggio formale: </a:t>
            </a:r>
            <a:r>
              <a:rPr lang="it-IT" altLang="it-IT" sz="2400" dirty="0">
                <a:solidFill>
                  <a:srgbClr val="FF0000"/>
                </a:solidFill>
              </a:rPr>
              <a:t>denota.</a:t>
            </a:r>
          </a:p>
          <a:p>
            <a:pPr>
              <a:spcBef>
                <a:spcPct val="0"/>
              </a:spcBef>
            </a:pPr>
            <a:endParaRPr lang="it-IT" altLang="it-IT" sz="2400" dirty="0"/>
          </a:p>
          <a:p>
            <a:pPr>
              <a:spcBef>
                <a:spcPct val="0"/>
              </a:spcBef>
            </a:pPr>
            <a:r>
              <a:rPr lang="it-IT" altLang="it-IT" sz="2400" b="1" dirty="0"/>
              <a:t>Il linguaggio letterario </a:t>
            </a:r>
            <a:r>
              <a:rPr lang="it-IT" altLang="it-IT" sz="2400" dirty="0"/>
              <a:t>più teso alla comunicazione di emozioni, retorico, libero, basato più su analogie e giustapposizioni che su deduzioni, tende a costruire un sistema di valori, in cui ogni parola è un valore per il solo fatto di essere stato scelto. </a:t>
            </a:r>
            <a:r>
              <a:rPr lang="it-IT" altLang="it-IT" sz="2400" dirty="0">
                <a:solidFill>
                  <a:srgbClr val="FF0000"/>
                </a:solidFill>
              </a:rPr>
              <a:t>connota.</a:t>
            </a:r>
          </a:p>
          <a:p>
            <a:pPr>
              <a:spcBef>
                <a:spcPct val="0"/>
              </a:spcBef>
            </a:pPr>
            <a:endParaRPr lang="it-IT" altLang="it-IT" sz="2400" dirty="0">
              <a:solidFill>
                <a:srgbClr val="FF0000"/>
              </a:solidFill>
            </a:endParaRPr>
          </a:p>
          <a:p>
            <a:pPr>
              <a:spcBef>
                <a:spcPct val="0"/>
              </a:spcBef>
            </a:pPr>
            <a:r>
              <a:rPr lang="it-IT" altLang="it-IT" sz="2400" dirty="0"/>
              <a:t>Charles Snow:</a:t>
            </a:r>
            <a:r>
              <a:rPr lang="it-IT" altLang="it-IT" sz="2400" dirty="0">
                <a:solidFill>
                  <a:srgbClr val="FF0000"/>
                </a:solidFill>
              </a:rPr>
              <a:t> Le due culture, </a:t>
            </a:r>
            <a:r>
              <a:rPr lang="it-IT" altLang="it-IT" sz="2400" dirty="0"/>
              <a:t>1959</a:t>
            </a:r>
          </a:p>
        </p:txBody>
      </p:sp>
      <p:pic>
        <p:nvPicPr>
          <p:cNvPr id="5" name="Immagine 8">
            <a:extLst>
              <a:ext uri="{FF2B5EF4-FFF2-40B4-BE49-F238E27FC236}">
                <a16:creationId xmlns:a16="http://schemas.microsoft.com/office/drawing/2014/main" id="{A116A47C-01A2-4B8F-9434-51C7F9FD79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6872" y="2601815"/>
            <a:ext cx="2425715" cy="325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3">
            <a:extLst>
              <a:ext uri="{FF2B5EF4-FFF2-40B4-BE49-F238E27FC236}">
                <a16:creationId xmlns:a16="http://schemas.microsoft.com/office/drawing/2014/main" id="{5F20C5A1-4C65-4338-B666-1C1860F1A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9713" y="225425"/>
            <a:ext cx="2573337"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4E14F443-A1F0-4B94-A4F4-F1FB06F4D981}"/>
              </a:ext>
            </a:extLst>
          </p:cNvPr>
          <p:cNvSpPr txBox="1"/>
          <p:nvPr/>
        </p:nvSpPr>
        <p:spPr>
          <a:xfrm>
            <a:off x="9129713" y="3123028"/>
            <a:ext cx="2766865" cy="1569660"/>
          </a:xfrm>
          <a:prstGeom prst="rect">
            <a:avLst/>
          </a:prstGeom>
          <a:noFill/>
        </p:spPr>
        <p:txBody>
          <a:bodyPr wrap="square" rtlCol="0">
            <a:spAutoFit/>
          </a:bodyPr>
          <a:lstStyle/>
          <a:p>
            <a:pPr algn="ctr">
              <a:spcBef>
                <a:spcPct val="0"/>
              </a:spcBef>
            </a:pPr>
            <a:r>
              <a:rPr lang="it-IT" altLang="it-IT" sz="2400" dirty="0"/>
              <a:t>C. Snow , scienziato e </a:t>
            </a:r>
          </a:p>
          <a:p>
            <a:pPr algn="ctr">
              <a:spcBef>
                <a:spcPct val="0"/>
              </a:spcBef>
            </a:pPr>
            <a:r>
              <a:rPr lang="it-IT" altLang="it-IT" sz="2400" dirty="0"/>
              <a:t>scrittore inglese </a:t>
            </a:r>
          </a:p>
          <a:p>
            <a:pPr algn="ctr">
              <a:spcBef>
                <a:spcPct val="0"/>
              </a:spcBef>
            </a:pPr>
            <a:r>
              <a:rPr lang="it-IT" altLang="it-IT" sz="2400" dirty="0"/>
              <a:t>(1905-1980)</a:t>
            </a:r>
            <a:endParaRPr lang="it-IT" sz="2400" dirty="0"/>
          </a:p>
        </p:txBody>
      </p:sp>
    </p:spTree>
    <p:extLst>
      <p:ext uri="{BB962C8B-B14F-4D97-AF65-F5344CB8AC3E}">
        <p14:creationId xmlns:p14="http://schemas.microsoft.com/office/powerpoint/2010/main" val="155489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3DF0565-BB88-419F-A3D3-08C0EB32F2B4}"/>
              </a:ext>
            </a:extLst>
          </p:cNvPr>
          <p:cNvSpPr txBox="1"/>
          <p:nvPr/>
        </p:nvSpPr>
        <p:spPr>
          <a:xfrm>
            <a:off x="422031" y="844062"/>
            <a:ext cx="4712677" cy="4893647"/>
          </a:xfrm>
          <a:prstGeom prst="rect">
            <a:avLst/>
          </a:prstGeom>
          <a:noFill/>
        </p:spPr>
        <p:txBody>
          <a:bodyPr wrap="square" rtlCol="0">
            <a:spAutoFit/>
          </a:bodyPr>
          <a:lstStyle/>
          <a:p>
            <a:pPr algn="ctr">
              <a:spcBef>
                <a:spcPct val="0"/>
              </a:spcBef>
            </a:pPr>
            <a:r>
              <a:rPr lang="it-IT" altLang="it-IT" sz="2400" dirty="0">
                <a:solidFill>
                  <a:srgbClr val="FF0000"/>
                </a:solidFill>
              </a:rPr>
              <a:t>La fantasia è importante anche per la scienza!</a:t>
            </a:r>
          </a:p>
          <a:p>
            <a:pPr>
              <a:spcBef>
                <a:spcPct val="0"/>
              </a:spcBef>
            </a:pPr>
            <a:endParaRPr lang="it-IT" altLang="it-IT" sz="2400" dirty="0"/>
          </a:p>
          <a:p>
            <a:pPr>
              <a:spcBef>
                <a:spcPct val="0"/>
              </a:spcBef>
            </a:pPr>
            <a:r>
              <a:rPr lang="it-IT" altLang="it-IT" sz="2400" dirty="0"/>
              <a:t>L’ atto di creazione (dal titolo di un libro di Arthur </a:t>
            </a:r>
            <a:r>
              <a:rPr lang="it-IT" altLang="it-IT" sz="2400" dirty="0" err="1"/>
              <a:t>Koestler</a:t>
            </a:r>
            <a:r>
              <a:rPr lang="it-IT" altLang="it-IT" sz="2400" dirty="0"/>
              <a:t>, scrittore e filosofo ungherese,1905-1983) è uno </a:t>
            </a:r>
            <a:r>
              <a:rPr lang="it-IT" altLang="it-IT" sz="2400" dirty="0">
                <a:solidFill>
                  <a:srgbClr val="FF0000"/>
                </a:solidFill>
              </a:rPr>
              <a:t>slancio fantastico </a:t>
            </a:r>
            <a:r>
              <a:rPr lang="it-IT" altLang="it-IT" sz="2400" dirty="0"/>
              <a:t>che nasce nella </a:t>
            </a:r>
            <a:r>
              <a:rPr lang="it-IT" altLang="it-IT" sz="2400" i="1" dirty="0"/>
              <a:t>testa </a:t>
            </a:r>
            <a:r>
              <a:rPr lang="it-IT" altLang="it-IT" sz="2400" dirty="0"/>
              <a:t> e </a:t>
            </a:r>
            <a:r>
              <a:rPr lang="it-IT" altLang="it-IT" sz="2400" i="1" dirty="0"/>
              <a:t>nel cuore </a:t>
            </a:r>
            <a:r>
              <a:rPr lang="it-IT" altLang="it-IT" sz="2400" dirty="0"/>
              <a:t>dello scienziato e solo in un secondo tempo si sottopone al vaglio della logica: </a:t>
            </a:r>
          </a:p>
          <a:p>
            <a:pPr>
              <a:spcBef>
                <a:spcPct val="0"/>
              </a:spcBef>
            </a:pPr>
            <a:r>
              <a:rPr lang="it-IT" altLang="it-IT" sz="2400" dirty="0"/>
              <a:t>Galileo, Newton, Avogadro, Mendel, Crick, Watson, Einstein…  </a:t>
            </a:r>
          </a:p>
        </p:txBody>
      </p:sp>
      <p:pic>
        <p:nvPicPr>
          <p:cNvPr id="3" name="Immagine 7">
            <a:extLst>
              <a:ext uri="{FF2B5EF4-FFF2-40B4-BE49-F238E27FC236}">
                <a16:creationId xmlns:a16="http://schemas.microsoft.com/office/drawing/2014/main" id="{7A525F21-BE98-4D37-B633-A4A40D254D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4708" y="1170686"/>
            <a:ext cx="349097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D49FDB2C-BAA5-4FC5-8BEC-EC14E401DB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0716" y="2123968"/>
            <a:ext cx="3142755" cy="26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44F03892-EE4E-4CC4-B21D-9F6A2E63D2D0}"/>
              </a:ext>
            </a:extLst>
          </p:cNvPr>
          <p:cNvSpPr txBox="1"/>
          <p:nvPr/>
        </p:nvSpPr>
        <p:spPr>
          <a:xfrm>
            <a:off x="8800716" y="5022166"/>
            <a:ext cx="3142755" cy="461665"/>
          </a:xfrm>
          <a:prstGeom prst="rect">
            <a:avLst/>
          </a:prstGeom>
          <a:noFill/>
        </p:spPr>
        <p:txBody>
          <a:bodyPr wrap="square" rtlCol="0">
            <a:spAutoFit/>
          </a:bodyPr>
          <a:lstStyle/>
          <a:p>
            <a:pPr>
              <a:spcBef>
                <a:spcPct val="0"/>
              </a:spcBef>
            </a:pPr>
            <a:r>
              <a:rPr lang="it-IT" altLang="it-IT" sz="2400" dirty="0"/>
              <a:t>A. </a:t>
            </a:r>
            <a:r>
              <a:rPr lang="it-IT" altLang="it-IT" sz="2400" dirty="0" err="1"/>
              <a:t>Koestler</a:t>
            </a:r>
            <a:r>
              <a:rPr lang="it-IT" altLang="it-IT" sz="2400" dirty="0"/>
              <a:t> (1905-1983)</a:t>
            </a:r>
          </a:p>
        </p:txBody>
      </p:sp>
    </p:spTree>
    <p:extLst>
      <p:ext uri="{BB962C8B-B14F-4D97-AF65-F5344CB8AC3E}">
        <p14:creationId xmlns:p14="http://schemas.microsoft.com/office/powerpoint/2010/main" val="281737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95F67BA-F76E-4BF6-9075-C69E76A2B980}"/>
              </a:ext>
            </a:extLst>
          </p:cNvPr>
          <p:cNvSpPr txBox="1"/>
          <p:nvPr/>
        </p:nvSpPr>
        <p:spPr>
          <a:xfrm>
            <a:off x="436099" y="492369"/>
            <a:ext cx="7540284" cy="6370975"/>
          </a:xfrm>
          <a:prstGeom prst="rect">
            <a:avLst/>
          </a:prstGeom>
          <a:noFill/>
        </p:spPr>
        <p:txBody>
          <a:bodyPr wrap="square" rtlCol="0">
            <a:spAutoFit/>
          </a:bodyPr>
          <a:lstStyle/>
          <a:p>
            <a:pPr algn="ctr">
              <a:spcBef>
                <a:spcPct val="0"/>
              </a:spcBef>
            </a:pPr>
            <a:r>
              <a:rPr lang="it-IT" altLang="it-IT" sz="2400" dirty="0"/>
              <a:t>Il ruolo della </a:t>
            </a:r>
            <a:r>
              <a:rPr lang="it-IT" altLang="it-IT" sz="2400" dirty="0">
                <a:solidFill>
                  <a:srgbClr val="FF0000"/>
                </a:solidFill>
              </a:rPr>
              <a:t>storia</a:t>
            </a:r>
            <a:r>
              <a:rPr lang="it-IT" altLang="it-IT" sz="2400" dirty="0"/>
              <a:t> nella Letteratura e nella Scienza</a:t>
            </a:r>
          </a:p>
          <a:p>
            <a:pPr>
              <a:spcBef>
                <a:spcPct val="0"/>
              </a:spcBef>
            </a:pPr>
            <a:endParaRPr lang="it-IT" altLang="it-IT" sz="2400" dirty="0"/>
          </a:p>
          <a:p>
            <a:pPr>
              <a:spcBef>
                <a:spcPct val="0"/>
              </a:spcBef>
            </a:pPr>
            <a:r>
              <a:rPr lang="it-IT" altLang="it-IT" sz="2400" dirty="0"/>
              <a:t>Il percorso </a:t>
            </a:r>
            <a:r>
              <a:rPr lang="it-IT" altLang="it-IT" sz="2400" i="1" dirty="0">
                <a:solidFill>
                  <a:srgbClr val="FF0000"/>
                </a:solidFill>
              </a:rPr>
              <a:t>filologico</a:t>
            </a:r>
            <a:r>
              <a:rPr lang="it-IT" altLang="it-IT" sz="2400" dirty="0"/>
              <a:t> che sottende la nascita di un’opera letteraria, dovrebbe sempre trovare un suo equivalente nel percorso storico che ha portato ad una determinata scoperta scientifica o all’elaborazione di una teoria.</a:t>
            </a:r>
          </a:p>
          <a:p>
            <a:pPr>
              <a:spcBef>
                <a:spcPct val="0"/>
              </a:spcBef>
            </a:pPr>
            <a:r>
              <a:rPr lang="it-IT" altLang="it-IT" sz="2400" dirty="0"/>
              <a:t> Peter </a:t>
            </a:r>
            <a:r>
              <a:rPr lang="it-IT" altLang="it-IT" sz="2400" dirty="0" err="1"/>
              <a:t>Medawar</a:t>
            </a:r>
            <a:r>
              <a:rPr lang="it-IT" altLang="it-IT" sz="2400" dirty="0"/>
              <a:t> (1915-1987), biologo inglese, premio Nobel 1960, ha detto: </a:t>
            </a:r>
          </a:p>
          <a:p>
            <a:pPr>
              <a:spcBef>
                <a:spcPct val="0"/>
              </a:spcBef>
            </a:pPr>
            <a:endParaRPr lang="it-IT" altLang="it-IT" sz="2400" i="1" dirty="0"/>
          </a:p>
          <a:p>
            <a:pPr>
              <a:spcBef>
                <a:spcPct val="0"/>
              </a:spcBef>
            </a:pPr>
            <a:r>
              <a:rPr lang="it-IT" altLang="it-IT" sz="2400" i="1" dirty="0"/>
              <a:t>Quello che dovrebbe essere l’equivalente  nella scienza della critica letteraria è rappresentato da un grande vuoto, che è un gran rimprovero a tutti i dotti, scienziati e umanisti.</a:t>
            </a:r>
          </a:p>
          <a:p>
            <a:pPr>
              <a:spcBef>
                <a:spcPct val="0"/>
              </a:spcBef>
            </a:pPr>
            <a:endParaRPr lang="it-IT" altLang="it-IT" sz="2400" dirty="0"/>
          </a:p>
          <a:p>
            <a:pPr>
              <a:spcBef>
                <a:spcPct val="0"/>
              </a:spcBef>
            </a:pPr>
            <a:r>
              <a:rPr lang="it-IT" altLang="it-IT" sz="2400" dirty="0"/>
              <a:t>Nella scienza il sapere è sostitutivo, più che cumulativo, almeno nei suoi paradigmi fondanti (Thomas Kuhn, fisico e filosofo della scienza)</a:t>
            </a:r>
          </a:p>
        </p:txBody>
      </p:sp>
      <p:pic>
        <p:nvPicPr>
          <p:cNvPr id="3" name="Immagine 3">
            <a:extLst>
              <a:ext uri="{FF2B5EF4-FFF2-40B4-BE49-F238E27FC236}">
                <a16:creationId xmlns:a16="http://schemas.microsoft.com/office/drawing/2014/main" id="{23AA2990-0A7E-4743-8ABC-3ADB0265D9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4838" y="267677"/>
            <a:ext cx="3427412"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5">
            <a:extLst>
              <a:ext uri="{FF2B5EF4-FFF2-40B4-BE49-F238E27FC236}">
                <a16:creationId xmlns:a16="http://schemas.microsoft.com/office/drawing/2014/main" id="{F833FC62-77D3-4BFC-BF41-92E336493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58238" y="3677856"/>
            <a:ext cx="2894012"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69C19B9C-CA46-4C48-9538-8BDB6D89339C}"/>
              </a:ext>
            </a:extLst>
          </p:cNvPr>
          <p:cNvSpPr txBox="1"/>
          <p:nvPr/>
        </p:nvSpPr>
        <p:spPr>
          <a:xfrm>
            <a:off x="7976383" y="3235569"/>
            <a:ext cx="3779518" cy="461665"/>
          </a:xfrm>
          <a:prstGeom prst="rect">
            <a:avLst/>
          </a:prstGeom>
          <a:noFill/>
        </p:spPr>
        <p:txBody>
          <a:bodyPr wrap="square" rtlCol="0">
            <a:spAutoFit/>
          </a:bodyPr>
          <a:lstStyle/>
          <a:p>
            <a:pPr algn="ctr">
              <a:spcBef>
                <a:spcPct val="0"/>
              </a:spcBef>
            </a:pPr>
            <a:r>
              <a:rPr lang="it-IT" altLang="it-IT" sz="2400" dirty="0"/>
              <a:t>P. </a:t>
            </a:r>
            <a:r>
              <a:rPr lang="it-IT" altLang="it-IT" sz="2400" dirty="0" err="1"/>
              <a:t>Medawar</a:t>
            </a:r>
            <a:r>
              <a:rPr lang="it-IT" altLang="it-IT" sz="2400" dirty="0"/>
              <a:t> (1915-1987)</a:t>
            </a:r>
          </a:p>
        </p:txBody>
      </p:sp>
      <p:sp>
        <p:nvSpPr>
          <p:cNvPr id="6" name="CasellaDiTesto 5">
            <a:extLst>
              <a:ext uri="{FF2B5EF4-FFF2-40B4-BE49-F238E27FC236}">
                <a16:creationId xmlns:a16="http://schemas.microsoft.com/office/drawing/2014/main" id="{D714A9C0-1D00-4658-8850-10A90A6577CC}"/>
              </a:ext>
            </a:extLst>
          </p:cNvPr>
          <p:cNvSpPr txBox="1"/>
          <p:nvPr/>
        </p:nvSpPr>
        <p:spPr>
          <a:xfrm>
            <a:off x="8567225" y="6274191"/>
            <a:ext cx="3624775" cy="461665"/>
          </a:xfrm>
          <a:prstGeom prst="rect">
            <a:avLst/>
          </a:prstGeom>
          <a:noFill/>
        </p:spPr>
        <p:txBody>
          <a:bodyPr wrap="square" rtlCol="0">
            <a:spAutoFit/>
          </a:bodyPr>
          <a:lstStyle/>
          <a:p>
            <a:pPr algn="ctr">
              <a:spcBef>
                <a:spcPct val="0"/>
              </a:spcBef>
            </a:pPr>
            <a:r>
              <a:rPr lang="it-IT" altLang="it-IT" sz="2400" dirty="0"/>
              <a:t>T. Kuhn (1922-1996)</a:t>
            </a:r>
          </a:p>
        </p:txBody>
      </p:sp>
    </p:spTree>
    <p:extLst>
      <p:ext uri="{BB962C8B-B14F-4D97-AF65-F5344CB8AC3E}">
        <p14:creationId xmlns:p14="http://schemas.microsoft.com/office/powerpoint/2010/main" val="209353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8F7E9C5-C014-4689-AB79-52BB56A369F9}"/>
              </a:ext>
            </a:extLst>
          </p:cNvPr>
          <p:cNvSpPr txBox="1"/>
          <p:nvPr/>
        </p:nvSpPr>
        <p:spPr>
          <a:xfrm>
            <a:off x="168813" y="520505"/>
            <a:ext cx="6400800" cy="5632311"/>
          </a:xfrm>
          <a:prstGeom prst="rect">
            <a:avLst/>
          </a:prstGeom>
          <a:noFill/>
        </p:spPr>
        <p:txBody>
          <a:bodyPr wrap="square" rtlCol="0">
            <a:spAutoFit/>
          </a:bodyPr>
          <a:lstStyle/>
          <a:p>
            <a:r>
              <a:rPr lang="it-IT" altLang="it-IT" sz="2400" dirty="0"/>
              <a:t>I processi mentali dello scienziato e dello scrittore si somigliano, </a:t>
            </a:r>
            <a:r>
              <a:rPr lang="it-IT" altLang="it-IT" sz="2400" dirty="0">
                <a:solidFill>
                  <a:srgbClr val="FF0000"/>
                </a:solidFill>
              </a:rPr>
              <a:t>anche lo scienziato ha bisogno dell’immaginazione e della fantasia e non solo della ragione.</a:t>
            </a:r>
          </a:p>
          <a:p>
            <a:endParaRPr lang="it-IT" altLang="it-IT" sz="2400" dirty="0"/>
          </a:p>
          <a:p>
            <a:r>
              <a:rPr lang="it-IT" altLang="it-IT" sz="2400" dirty="0"/>
              <a:t>Nelle personalità più geniali la specializzazione e le differenze tra scienza e letteratura tendono ad annullarsi.</a:t>
            </a:r>
          </a:p>
          <a:p>
            <a:endParaRPr lang="it-IT" altLang="it-IT" sz="2400" dirty="0"/>
          </a:p>
          <a:p>
            <a:r>
              <a:rPr lang="it-IT" altLang="it-IT" sz="2400" dirty="0"/>
              <a:t>Il fine della letteratura, più che essere </a:t>
            </a:r>
            <a:r>
              <a:rPr lang="it-IT" altLang="it-IT" sz="2400" i="1" dirty="0">
                <a:solidFill>
                  <a:srgbClr val="FF0000"/>
                </a:solidFill>
              </a:rPr>
              <a:t>cosa dire</a:t>
            </a:r>
            <a:r>
              <a:rPr lang="it-IT" altLang="it-IT" sz="2400" dirty="0">
                <a:solidFill>
                  <a:srgbClr val="FF0000"/>
                </a:solidFill>
              </a:rPr>
              <a:t> è </a:t>
            </a:r>
            <a:r>
              <a:rPr lang="it-IT" altLang="it-IT" sz="2400" i="1" dirty="0">
                <a:solidFill>
                  <a:srgbClr val="FF0000"/>
                </a:solidFill>
              </a:rPr>
              <a:t>come dirlo</a:t>
            </a:r>
            <a:r>
              <a:rPr lang="it-IT" altLang="it-IT" sz="2400" i="1" dirty="0"/>
              <a:t>.</a:t>
            </a:r>
            <a:r>
              <a:rPr lang="it-IT" altLang="it-IT" sz="2400" dirty="0"/>
              <a:t> </a:t>
            </a:r>
          </a:p>
          <a:p>
            <a:endParaRPr lang="it-IT" altLang="it-IT" sz="2400" dirty="0"/>
          </a:p>
          <a:p>
            <a:r>
              <a:rPr lang="it-IT" altLang="it-IT" sz="2400" dirty="0"/>
              <a:t>Anche la scienza utilizza </a:t>
            </a:r>
            <a:r>
              <a:rPr lang="it-IT" altLang="it-IT" sz="2400" i="1" dirty="0">
                <a:solidFill>
                  <a:srgbClr val="FF0000"/>
                </a:solidFill>
              </a:rPr>
              <a:t>metafore</a:t>
            </a:r>
            <a:r>
              <a:rPr lang="it-IT" altLang="it-IT" sz="2400" i="1" dirty="0"/>
              <a:t> </a:t>
            </a:r>
            <a:r>
              <a:rPr lang="it-IT" altLang="it-IT" sz="2400" dirty="0"/>
              <a:t>riducendo fenomeni diversi ed eterogenei sotto gli stessi rapporti reciproci. </a:t>
            </a:r>
            <a:endParaRPr lang="it-IT" altLang="it-IT" b="1" dirty="0"/>
          </a:p>
        </p:txBody>
      </p:sp>
      <p:sp>
        <p:nvSpPr>
          <p:cNvPr id="4" name="CasellaDiTesto 3">
            <a:extLst>
              <a:ext uri="{FF2B5EF4-FFF2-40B4-BE49-F238E27FC236}">
                <a16:creationId xmlns:a16="http://schemas.microsoft.com/office/drawing/2014/main" id="{D21EB792-067F-4DDF-A4DD-BF300DE8FB49}"/>
              </a:ext>
            </a:extLst>
          </p:cNvPr>
          <p:cNvSpPr txBox="1"/>
          <p:nvPr/>
        </p:nvSpPr>
        <p:spPr>
          <a:xfrm>
            <a:off x="6921305" y="267286"/>
            <a:ext cx="5148775" cy="6740307"/>
          </a:xfrm>
          <a:prstGeom prst="rect">
            <a:avLst/>
          </a:prstGeom>
          <a:noFill/>
        </p:spPr>
        <p:txBody>
          <a:bodyPr wrap="square" rtlCol="0">
            <a:spAutoFit/>
          </a:bodyPr>
          <a:lstStyle/>
          <a:p>
            <a:pPr>
              <a:spcBef>
                <a:spcPct val="0"/>
              </a:spcBef>
            </a:pPr>
            <a:r>
              <a:rPr lang="it-IT" altLang="it-IT" sz="2400" dirty="0"/>
              <a:t>la </a:t>
            </a:r>
            <a:r>
              <a:rPr lang="it-IT" altLang="it-IT" sz="2400" dirty="0">
                <a:solidFill>
                  <a:srgbClr val="FF0000"/>
                </a:solidFill>
              </a:rPr>
              <a:t>Luna</a:t>
            </a:r>
            <a:r>
              <a:rPr lang="it-IT" altLang="it-IT" sz="2400" dirty="0"/>
              <a:t> di Leopardi non è   quella degli astronomi; </a:t>
            </a:r>
          </a:p>
          <a:p>
            <a:pPr>
              <a:spcBef>
                <a:spcPct val="0"/>
              </a:spcBef>
            </a:pPr>
            <a:endParaRPr lang="it-IT" altLang="it-IT" sz="2400" dirty="0"/>
          </a:p>
          <a:p>
            <a:pPr>
              <a:spcBef>
                <a:spcPct val="0"/>
              </a:spcBef>
            </a:pPr>
            <a:r>
              <a:rPr lang="it-IT" altLang="it-IT" sz="2400" dirty="0"/>
              <a:t>la </a:t>
            </a:r>
            <a:r>
              <a:rPr lang="it-IT" altLang="it-IT" sz="2400" dirty="0">
                <a:solidFill>
                  <a:srgbClr val="FF0000"/>
                </a:solidFill>
              </a:rPr>
              <a:t>siepe </a:t>
            </a:r>
            <a:r>
              <a:rPr lang="it-IT" altLang="it-IT" sz="2400" dirty="0"/>
              <a:t>di Leopardi non è quella dei giardinieri o dei botanici; </a:t>
            </a:r>
          </a:p>
          <a:p>
            <a:pPr>
              <a:spcBef>
                <a:spcPct val="0"/>
              </a:spcBef>
            </a:pPr>
            <a:endParaRPr lang="it-IT" altLang="it-IT" sz="2400" dirty="0">
              <a:solidFill>
                <a:srgbClr val="FF0000"/>
              </a:solidFill>
            </a:endParaRPr>
          </a:p>
          <a:p>
            <a:pPr>
              <a:spcBef>
                <a:spcPct val="0"/>
              </a:spcBef>
            </a:pPr>
            <a:r>
              <a:rPr lang="it-IT" altLang="it-IT" sz="2400" dirty="0">
                <a:solidFill>
                  <a:srgbClr val="FF0000"/>
                </a:solidFill>
              </a:rPr>
              <a:t>l’acqua dei poeti </a:t>
            </a:r>
            <a:r>
              <a:rPr lang="it-IT" altLang="it-IT" sz="2400" dirty="0"/>
              <a:t>(Catullo,84 a.C-54) o   John Keats ( 1795-1821) non è quella dei chimici:</a:t>
            </a:r>
            <a:endParaRPr lang="it-IT" altLang="it-IT" sz="2400" i="1" dirty="0"/>
          </a:p>
          <a:p>
            <a:pPr>
              <a:spcBef>
                <a:spcPct val="0"/>
              </a:spcBef>
            </a:pPr>
            <a:r>
              <a:rPr lang="it-IT" altLang="it-IT" sz="2400" dirty="0"/>
              <a:t>(Catullo, Carme 70,3,4)</a:t>
            </a:r>
          </a:p>
          <a:p>
            <a:pPr>
              <a:spcBef>
                <a:spcPct val="0"/>
              </a:spcBef>
            </a:pPr>
            <a:r>
              <a:rPr lang="it-IT" dirty="0"/>
              <a:t>…</a:t>
            </a:r>
            <a:r>
              <a:rPr lang="it-IT" sz="2400" dirty="0"/>
              <a:t>Ciò che una donna dice ad un amante cupido occorre scriverlo nel vento e nell’acqua che scorre.</a:t>
            </a:r>
          </a:p>
          <a:p>
            <a:pPr>
              <a:spcBef>
                <a:spcPct val="0"/>
              </a:spcBef>
            </a:pPr>
            <a:endParaRPr lang="it-IT" sz="2400" dirty="0"/>
          </a:p>
          <a:p>
            <a:pPr>
              <a:spcBef>
                <a:spcPct val="0"/>
              </a:spcBef>
            </a:pPr>
            <a:r>
              <a:rPr lang="it-IT" sz="2400" dirty="0"/>
              <a:t>Epitaffio sulla toma di Keats:</a:t>
            </a:r>
          </a:p>
          <a:p>
            <a:pPr>
              <a:spcBef>
                <a:spcPct val="0"/>
              </a:spcBef>
            </a:pPr>
            <a:r>
              <a:rPr lang="it-IT" sz="2400" i="1" dirty="0"/>
              <a:t>Qui giace uno il cui nome fu scritto sull’acqua.</a:t>
            </a:r>
            <a:endParaRPr lang="it-IT" altLang="it-IT" sz="2400" i="1" dirty="0"/>
          </a:p>
          <a:p>
            <a:pPr>
              <a:spcBef>
                <a:spcPct val="0"/>
              </a:spcBef>
            </a:pPr>
            <a:endParaRPr lang="it-IT" altLang="it-IT" sz="2400" i="1" dirty="0"/>
          </a:p>
        </p:txBody>
      </p:sp>
    </p:spTree>
    <p:extLst>
      <p:ext uri="{BB962C8B-B14F-4D97-AF65-F5344CB8AC3E}">
        <p14:creationId xmlns:p14="http://schemas.microsoft.com/office/powerpoint/2010/main" val="327477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CD74B3F-DAC3-4FA3-B229-0D01F0D4BDA9}"/>
              </a:ext>
            </a:extLst>
          </p:cNvPr>
          <p:cNvSpPr txBox="1"/>
          <p:nvPr/>
        </p:nvSpPr>
        <p:spPr>
          <a:xfrm>
            <a:off x="506437" y="520505"/>
            <a:ext cx="10635175" cy="1938992"/>
          </a:xfrm>
          <a:prstGeom prst="rect">
            <a:avLst/>
          </a:prstGeom>
          <a:noFill/>
        </p:spPr>
        <p:txBody>
          <a:bodyPr wrap="square" rtlCol="0">
            <a:spAutoFit/>
          </a:bodyPr>
          <a:lstStyle/>
          <a:p>
            <a:pPr algn="ctr">
              <a:spcBef>
                <a:spcPct val="0"/>
              </a:spcBef>
            </a:pPr>
            <a:r>
              <a:rPr lang="it-IT" altLang="it-IT" sz="2400" i="1" dirty="0">
                <a:latin typeface="TimesNewRoman"/>
              </a:rPr>
              <a:t>Tra i miei famigliari solo gli studi scientifici erano in onore ;</a:t>
            </a:r>
          </a:p>
          <a:p>
            <a:pPr algn="ctr">
              <a:spcBef>
                <a:spcPct val="0"/>
              </a:spcBef>
            </a:pPr>
            <a:r>
              <a:rPr lang="it-IT" altLang="it-IT" sz="2400" i="1" dirty="0">
                <a:latin typeface="TimesNewRoman"/>
              </a:rPr>
              <a:t>un mio zio materno era un chimico, professore universitario,</a:t>
            </a:r>
          </a:p>
          <a:p>
            <a:pPr algn="ctr">
              <a:spcBef>
                <a:spcPct val="0"/>
              </a:spcBef>
            </a:pPr>
            <a:r>
              <a:rPr lang="it-IT" altLang="it-IT" sz="2400" i="1" dirty="0">
                <a:latin typeface="TimesNewRoman"/>
              </a:rPr>
              <a:t>sposato a una chimica ; </a:t>
            </a:r>
          </a:p>
          <a:p>
            <a:pPr algn="ctr">
              <a:spcBef>
                <a:spcPct val="0"/>
              </a:spcBef>
            </a:pPr>
            <a:r>
              <a:rPr lang="it-IT" altLang="it-IT" sz="2400" i="1" dirty="0">
                <a:latin typeface="TimesNewRoman"/>
              </a:rPr>
              <a:t>anzi ho avuto due zii chimici sposati a due zie chimiche [...]</a:t>
            </a:r>
          </a:p>
          <a:p>
            <a:pPr algn="ctr">
              <a:spcBef>
                <a:spcPct val="0"/>
              </a:spcBef>
            </a:pPr>
            <a:r>
              <a:rPr lang="it-IT" altLang="it-IT" sz="2400" i="1" dirty="0">
                <a:latin typeface="TimesNewRoman"/>
              </a:rPr>
              <a:t> io sono la pecora nera, l'unico letterato della </a:t>
            </a:r>
            <a:r>
              <a:rPr lang="it-IT" altLang="it-IT" sz="2400" i="1" dirty="0">
                <a:latin typeface="Times New Roman" panose="02020603050405020304" pitchFamily="18" charset="0"/>
                <a:cs typeface="Times New Roman" panose="02020603050405020304" pitchFamily="18" charset="0"/>
              </a:rPr>
              <a:t>famiglia…</a:t>
            </a:r>
            <a:endParaRPr lang="it-IT" sz="2400" dirty="0"/>
          </a:p>
        </p:txBody>
      </p:sp>
      <p:pic>
        <p:nvPicPr>
          <p:cNvPr id="3" name="Immagine 3">
            <a:extLst>
              <a:ext uri="{FF2B5EF4-FFF2-40B4-BE49-F238E27FC236}">
                <a16:creationId xmlns:a16="http://schemas.microsoft.com/office/drawing/2014/main" id="{52252C5D-AE9D-49A7-9834-DFCB5DD039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8738" y="2503488"/>
            <a:ext cx="430530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77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188148A-DFB5-41FF-B212-1E214431C655}"/>
              </a:ext>
            </a:extLst>
          </p:cNvPr>
          <p:cNvSpPr txBox="1"/>
          <p:nvPr/>
        </p:nvSpPr>
        <p:spPr>
          <a:xfrm>
            <a:off x="196949" y="252014"/>
            <a:ext cx="6341157" cy="6370975"/>
          </a:xfrm>
          <a:prstGeom prst="rect">
            <a:avLst/>
          </a:prstGeom>
          <a:noFill/>
        </p:spPr>
        <p:txBody>
          <a:bodyPr wrap="square" rtlCol="0">
            <a:spAutoFit/>
          </a:bodyPr>
          <a:lstStyle/>
          <a:p>
            <a:pPr algn="ctr">
              <a:spcBef>
                <a:spcPct val="0"/>
              </a:spcBef>
            </a:pPr>
            <a:r>
              <a:rPr lang="it-IT" altLang="it-IT" sz="2400" dirty="0"/>
              <a:t>Italo Calvino: </a:t>
            </a:r>
            <a:r>
              <a:rPr lang="it-IT" altLang="it-IT" sz="2400" dirty="0">
                <a:solidFill>
                  <a:srgbClr val="FF0000"/>
                </a:solidFill>
              </a:rPr>
              <a:t>uno scrittore ispirato dalla scienza</a:t>
            </a:r>
          </a:p>
          <a:p>
            <a:pPr>
              <a:spcBef>
                <a:spcPct val="0"/>
              </a:spcBef>
            </a:pPr>
            <a:endParaRPr lang="it-IT" altLang="it-IT" sz="2400" i="1" dirty="0"/>
          </a:p>
          <a:p>
            <a:pPr>
              <a:spcBef>
                <a:spcPct val="0"/>
              </a:spcBef>
            </a:pPr>
            <a:r>
              <a:rPr lang="it-IT" altLang="it-IT" sz="2400" i="1" dirty="0"/>
              <a:t>I miei erano botanici… Forse sono diventato uno scrittore per sfuggire alla scienza… Poi ci sono tornato come in un percorso circolare. Mi sono avvicinato alla scienza attraverso l’astronomia. Qualcosa avevo letto da ragazzo, tipo l’</a:t>
            </a:r>
            <a:r>
              <a:rPr lang="it-IT" altLang="it-IT" sz="2400" i="1" dirty="0" err="1"/>
              <a:t>Eddington</a:t>
            </a:r>
            <a:r>
              <a:rPr lang="it-IT" altLang="it-IT" sz="2400" i="1" dirty="0"/>
              <a:t>, ma le letture più sistematiche sono cominciate intorno al 1959-1960, quando sono andato negli Stati uniti e ho conosciuto Giorgio de </a:t>
            </a:r>
            <a:r>
              <a:rPr lang="it-IT" altLang="it-IT" sz="2400" i="1" dirty="0" err="1"/>
              <a:t>Santillana</a:t>
            </a:r>
            <a:r>
              <a:rPr lang="it-IT" altLang="it-IT" sz="2400" i="1" dirty="0"/>
              <a:t>…Fu allora che cominciai a scrivere le Cosmicomiche. </a:t>
            </a:r>
          </a:p>
          <a:p>
            <a:pPr>
              <a:spcBef>
                <a:spcPct val="0"/>
              </a:spcBef>
            </a:pPr>
            <a:endParaRPr lang="it-IT" altLang="it-IT" sz="2400" dirty="0"/>
          </a:p>
          <a:p>
            <a:pPr>
              <a:spcBef>
                <a:spcPct val="0"/>
              </a:spcBef>
            </a:pPr>
            <a:r>
              <a:rPr lang="it-IT" altLang="it-IT" sz="2400" dirty="0"/>
              <a:t>Calvino concepisce parte della letteratura come </a:t>
            </a:r>
            <a:r>
              <a:rPr lang="it-IT" altLang="it-IT" sz="2400" dirty="0">
                <a:solidFill>
                  <a:schemeClr val="accent2"/>
                </a:solidFill>
              </a:rPr>
              <a:t>arte combinatoria</a:t>
            </a:r>
            <a:r>
              <a:rPr lang="it-IT" altLang="it-IT" sz="2400" i="1" dirty="0"/>
              <a:t>: il testo letterario come macchina narrativa, un congegno strutturato secondo il calcolo e la logica.</a:t>
            </a:r>
          </a:p>
        </p:txBody>
      </p:sp>
      <p:pic>
        <p:nvPicPr>
          <p:cNvPr id="3" name="Immagine 6">
            <a:extLst>
              <a:ext uri="{FF2B5EF4-FFF2-40B4-BE49-F238E27FC236}">
                <a16:creationId xmlns:a16="http://schemas.microsoft.com/office/drawing/2014/main" id="{3C0F2FCB-D78B-4E6D-94B3-75A1403BF1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9915" y="407963"/>
            <a:ext cx="2254818" cy="210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45624D7E-0421-4ED4-8212-87B3DA984A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253" y="1336431"/>
            <a:ext cx="2509012" cy="274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62533B8D-DFBD-4435-8337-0F890262CF1D}"/>
              </a:ext>
            </a:extLst>
          </p:cNvPr>
          <p:cNvSpPr txBox="1"/>
          <p:nvPr/>
        </p:nvSpPr>
        <p:spPr>
          <a:xfrm>
            <a:off x="9125241" y="4080415"/>
            <a:ext cx="2869809" cy="1938992"/>
          </a:xfrm>
          <a:prstGeom prst="rect">
            <a:avLst/>
          </a:prstGeom>
          <a:noFill/>
        </p:spPr>
        <p:txBody>
          <a:bodyPr wrap="square" rtlCol="0">
            <a:spAutoFit/>
          </a:bodyPr>
          <a:lstStyle/>
          <a:p>
            <a:pPr algn="ctr">
              <a:spcBef>
                <a:spcPct val="0"/>
              </a:spcBef>
            </a:pPr>
            <a:r>
              <a:rPr lang="it-IT" altLang="it-IT" sz="2400" dirty="0"/>
              <a:t>Sir Arthur Stanley </a:t>
            </a:r>
            <a:r>
              <a:rPr lang="it-IT" altLang="it-IT" sz="2400" dirty="0" err="1"/>
              <a:t>Eddington</a:t>
            </a:r>
            <a:r>
              <a:rPr lang="it-IT" altLang="it-IT" sz="2400" dirty="0"/>
              <a:t>  </a:t>
            </a:r>
          </a:p>
          <a:p>
            <a:pPr algn="ctr">
              <a:spcBef>
                <a:spcPct val="0"/>
              </a:spcBef>
            </a:pPr>
            <a:r>
              <a:rPr lang="it-IT" altLang="it-IT" sz="2400" dirty="0"/>
              <a:t>(1882-1944) </a:t>
            </a:r>
          </a:p>
          <a:p>
            <a:pPr algn="ctr">
              <a:spcBef>
                <a:spcPct val="0"/>
              </a:spcBef>
            </a:pPr>
            <a:r>
              <a:rPr lang="it-IT" altLang="it-IT" sz="2400" dirty="0"/>
              <a:t>Astronomo e matematico inglese </a:t>
            </a:r>
          </a:p>
        </p:txBody>
      </p:sp>
      <p:sp>
        <p:nvSpPr>
          <p:cNvPr id="7" name="CasellaDiTesto 6">
            <a:extLst>
              <a:ext uri="{FF2B5EF4-FFF2-40B4-BE49-F238E27FC236}">
                <a16:creationId xmlns:a16="http://schemas.microsoft.com/office/drawing/2014/main" id="{FF5C719B-1A36-42C1-866D-368409272FC0}"/>
              </a:ext>
            </a:extLst>
          </p:cNvPr>
          <p:cNvSpPr txBox="1"/>
          <p:nvPr/>
        </p:nvSpPr>
        <p:spPr>
          <a:xfrm>
            <a:off x="6386733" y="2514171"/>
            <a:ext cx="2869809" cy="1938992"/>
          </a:xfrm>
          <a:prstGeom prst="rect">
            <a:avLst/>
          </a:prstGeom>
          <a:noFill/>
        </p:spPr>
        <p:txBody>
          <a:bodyPr wrap="square" rtlCol="0">
            <a:spAutoFit/>
          </a:bodyPr>
          <a:lstStyle/>
          <a:p>
            <a:pPr algn="ctr">
              <a:spcBef>
                <a:spcPct val="0"/>
              </a:spcBef>
            </a:pPr>
            <a:r>
              <a:rPr lang="it-IT" altLang="it-IT" sz="2400" dirty="0"/>
              <a:t>Giorgio de </a:t>
            </a:r>
            <a:r>
              <a:rPr lang="it-IT" altLang="it-IT" sz="2400" dirty="0" err="1"/>
              <a:t>Santillana</a:t>
            </a:r>
            <a:r>
              <a:rPr lang="it-IT" altLang="it-IT" sz="2400" dirty="0"/>
              <a:t> </a:t>
            </a:r>
          </a:p>
          <a:p>
            <a:pPr algn="ctr">
              <a:spcBef>
                <a:spcPct val="0"/>
              </a:spcBef>
            </a:pPr>
            <a:r>
              <a:rPr lang="it-IT" altLang="it-IT" sz="2400" dirty="0"/>
              <a:t>(1902-1974)</a:t>
            </a:r>
          </a:p>
          <a:p>
            <a:pPr algn="ctr">
              <a:spcBef>
                <a:spcPct val="0"/>
              </a:spcBef>
            </a:pPr>
            <a:r>
              <a:rPr lang="it-IT" altLang="it-IT" sz="2400" dirty="0"/>
              <a:t> </a:t>
            </a:r>
            <a:r>
              <a:rPr lang="it-IT" altLang="it-IT" sz="2400" dirty="0" err="1"/>
              <a:t>Fisico,filosofo</a:t>
            </a:r>
            <a:r>
              <a:rPr lang="it-IT" altLang="it-IT" sz="2400" dirty="0"/>
              <a:t> e storico della scienza italiano</a:t>
            </a:r>
          </a:p>
        </p:txBody>
      </p:sp>
    </p:spTree>
    <p:extLst>
      <p:ext uri="{BB962C8B-B14F-4D97-AF65-F5344CB8AC3E}">
        <p14:creationId xmlns:p14="http://schemas.microsoft.com/office/powerpoint/2010/main" val="149569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D0167D6-ACD1-4E73-A420-EACBFD3946FD}"/>
              </a:ext>
            </a:extLst>
          </p:cNvPr>
          <p:cNvSpPr/>
          <p:nvPr/>
        </p:nvSpPr>
        <p:spPr>
          <a:xfrm>
            <a:off x="253219" y="1153551"/>
            <a:ext cx="5697415" cy="5262979"/>
          </a:xfrm>
          <a:prstGeom prst="rect">
            <a:avLst/>
          </a:prstGeom>
        </p:spPr>
        <p:txBody>
          <a:bodyPr wrap="square">
            <a:spAutoFit/>
          </a:bodyPr>
          <a:lstStyle/>
          <a:p>
            <a:pPr>
              <a:spcBef>
                <a:spcPct val="0"/>
              </a:spcBef>
            </a:pPr>
            <a:r>
              <a:rPr lang="it-IT" altLang="it-IT" sz="2400" i="1" dirty="0"/>
              <a:t>Ascoltando la conferenza di Giorgio de </a:t>
            </a:r>
            <a:r>
              <a:rPr lang="it-IT" altLang="it-IT" sz="2400" i="1" dirty="0" err="1"/>
              <a:t>Santillana</a:t>
            </a:r>
            <a:r>
              <a:rPr lang="it-IT" altLang="it-IT" sz="2400" i="1" dirty="0"/>
              <a:t> del 1963, su Fato antico e Fato moderno, ne ebbi come la rivelazione d’un nodo di idee che forse già ronzavano nella mia testa, ma che mi era difficile da esprimere…Dico l’idea che nessuna storia e nessun pensiero umani possano darsi se non situandoli in rapporto a tutto ciò che esiste indipendentemente dall’uomo; l’idea di un sapere in cui il mondo della scienza moderna e quello della sapienza antica si riunifichino.. Fu allora che mi misi a  scrivere le cosmicomiche… ( da un’intervista a Repubblica del 10 luglio 1985)</a:t>
            </a:r>
          </a:p>
        </p:txBody>
      </p:sp>
      <p:pic>
        <p:nvPicPr>
          <p:cNvPr id="3" name="Immagine 5">
            <a:extLst>
              <a:ext uri="{FF2B5EF4-FFF2-40B4-BE49-F238E27FC236}">
                <a16:creationId xmlns:a16="http://schemas.microsoft.com/office/drawing/2014/main" id="{2FA9EB06-6A29-4488-BCF0-E19FAB20DC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53551"/>
            <a:ext cx="3027363"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6212E004-AE56-41A5-9A23-CE61491E0E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39522" y="1659986"/>
            <a:ext cx="2676571" cy="250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A78FE5B1-FD10-495E-8E56-1B6D087130EA}"/>
              </a:ext>
            </a:extLst>
          </p:cNvPr>
          <p:cNvSpPr txBox="1"/>
          <p:nvPr/>
        </p:nvSpPr>
        <p:spPr>
          <a:xfrm>
            <a:off x="9262212" y="4318782"/>
            <a:ext cx="2765665" cy="1569660"/>
          </a:xfrm>
          <a:prstGeom prst="rect">
            <a:avLst/>
          </a:prstGeom>
          <a:noFill/>
        </p:spPr>
        <p:txBody>
          <a:bodyPr wrap="square" rtlCol="0">
            <a:spAutoFit/>
          </a:bodyPr>
          <a:lstStyle/>
          <a:p>
            <a:pPr>
              <a:spcBef>
                <a:spcPct val="0"/>
              </a:spcBef>
            </a:pPr>
            <a:r>
              <a:rPr lang="it-IT" altLang="it-IT" sz="2400" dirty="0"/>
              <a:t>G. de </a:t>
            </a:r>
            <a:r>
              <a:rPr lang="it-IT" altLang="it-IT" sz="2400" dirty="0" err="1"/>
              <a:t>Santillana</a:t>
            </a:r>
            <a:r>
              <a:rPr lang="it-IT" altLang="it-IT" sz="2400" dirty="0"/>
              <a:t> (1902-1974)</a:t>
            </a:r>
          </a:p>
          <a:p>
            <a:pPr>
              <a:spcBef>
                <a:spcPct val="0"/>
              </a:spcBef>
            </a:pPr>
            <a:r>
              <a:rPr lang="it-IT" altLang="it-IT" sz="2400" dirty="0"/>
              <a:t>Fisico, storico e filosofo della scienza</a:t>
            </a:r>
            <a:endParaRPr lang="it-IT" sz="2400" dirty="0"/>
          </a:p>
        </p:txBody>
      </p:sp>
    </p:spTree>
    <p:extLst>
      <p:ext uri="{BB962C8B-B14F-4D97-AF65-F5344CB8AC3E}">
        <p14:creationId xmlns:p14="http://schemas.microsoft.com/office/powerpoint/2010/main" val="217926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a:extLst>
              <a:ext uri="{FF2B5EF4-FFF2-40B4-BE49-F238E27FC236}">
                <a16:creationId xmlns:a16="http://schemas.microsoft.com/office/drawing/2014/main" id="{D93D887F-1A63-48A5-A50A-9EF8972A44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775" y="468313"/>
            <a:ext cx="7653338"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51B3938B-F74B-4537-A614-B9C3D864478E}"/>
              </a:ext>
            </a:extLst>
          </p:cNvPr>
          <p:cNvSpPr txBox="1"/>
          <p:nvPr/>
        </p:nvSpPr>
        <p:spPr>
          <a:xfrm>
            <a:off x="7885113" y="1786597"/>
            <a:ext cx="4075112" cy="2677656"/>
          </a:xfrm>
          <a:prstGeom prst="rect">
            <a:avLst/>
          </a:prstGeom>
          <a:noFill/>
        </p:spPr>
        <p:txBody>
          <a:bodyPr wrap="square" rtlCol="0">
            <a:spAutoFit/>
          </a:bodyPr>
          <a:lstStyle/>
          <a:p>
            <a:pPr>
              <a:spcBef>
                <a:spcPct val="0"/>
              </a:spcBef>
            </a:pPr>
            <a:r>
              <a:rPr lang="it-IT" altLang="it-IT" sz="2400" dirty="0"/>
              <a:t>Italo Calvino in braccio al padre Mario  (1875-1951), agronomo e botanico, direttore della Stazione Sperimentale di Agricoltura a Santiago de </a:t>
            </a:r>
            <a:r>
              <a:rPr lang="it-IT" altLang="it-IT" sz="2400" dirty="0" err="1"/>
              <a:t>las</a:t>
            </a:r>
            <a:r>
              <a:rPr lang="it-IT" altLang="it-IT" sz="2400" dirty="0"/>
              <a:t> Vegas, vicino all'Avana, a Cuba, dal 1917 al 1925. </a:t>
            </a:r>
          </a:p>
        </p:txBody>
      </p:sp>
    </p:spTree>
    <p:extLst>
      <p:ext uri="{BB962C8B-B14F-4D97-AF65-F5344CB8AC3E}">
        <p14:creationId xmlns:p14="http://schemas.microsoft.com/office/powerpoint/2010/main" val="1799821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1577</Words>
  <Application>Microsoft Office PowerPoint</Application>
  <PresentationFormat>Widescreen</PresentationFormat>
  <Paragraphs>122</Paragraphs>
  <Slides>15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Calibri</vt:lpstr>
      <vt:lpstr>Calibri Light</vt:lpstr>
      <vt:lpstr>Times New Roman</vt:lpstr>
      <vt:lpstr>TimesNewRoman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Luigi</dc:creator>
  <cp:lastModifiedBy>Luigi</cp:lastModifiedBy>
  <cp:revision>38</cp:revision>
  <dcterms:created xsi:type="dcterms:W3CDTF">2019-09-12T07:09:20Z</dcterms:created>
  <dcterms:modified xsi:type="dcterms:W3CDTF">2019-10-20T14:05:41Z</dcterms:modified>
</cp:coreProperties>
</file>