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313" r:id="rId2"/>
    <p:sldId id="276" r:id="rId3"/>
    <p:sldId id="314" r:id="rId4"/>
    <p:sldId id="322" r:id="rId5"/>
    <p:sldId id="315" r:id="rId6"/>
    <p:sldId id="323" r:id="rId7"/>
    <p:sldId id="316" r:id="rId8"/>
    <p:sldId id="317" r:id="rId9"/>
    <p:sldId id="324" r:id="rId10"/>
    <p:sldId id="318" r:id="rId11"/>
    <p:sldId id="319" r:id="rId12"/>
    <p:sldId id="325" r:id="rId13"/>
    <p:sldId id="326" r:id="rId14"/>
    <p:sldId id="320" r:id="rId15"/>
    <p:sldId id="327" r:id="rId16"/>
    <p:sldId id="321" r:id="rId17"/>
    <p:sldId id="328" r:id="rId18"/>
    <p:sldId id="329" r:id="rId19"/>
    <p:sldId id="330" r:id="rId20"/>
    <p:sldId id="331" r:id="rId21"/>
    <p:sldId id="348" r:id="rId22"/>
    <p:sldId id="35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345" r:id="rId37"/>
    <p:sldId id="347" r:id="rId38"/>
    <p:sldId id="354" r:id="rId39"/>
    <p:sldId id="353" r:id="rId40"/>
    <p:sldId id="355" r:id="rId41"/>
    <p:sldId id="356" r:id="rId42"/>
    <p:sldId id="357" r:id="rId43"/>
    <p:sldId id="358" r:id="rId44"/>
    <p:sldId id="359" r:id="rId45"/>
    <p:sldId id="361" r:id="rId46"/>
    <p:sldId id="362" r:id="rId47"/>
    <p:sldId id="363" r:id="rId48"/>
    <p:sldId id="364" r:id="rId49"/>
    <p:sldId id="365" r:id="rId50"/>
    <p:sldId id="368" r:id="rId51"/>
    <p:sldId id="369" r:id="rId52"/>
    <p:sldId id="372" r:id="rId53"/>
    <p:sldId id="373" r:id="rId54"/>
    <p:sldId id="374" r:id="rId55"/>
    <p:sldId id="375" r:id="rId56"/>
    <p:sldId id="376" r:id="rId57"/>
    <p:sldId id="377" r:id="rId58"/>
    <p:sldId id="378" r:id="rId59"/>
    <p:sldId id="379" r:id="rId60"/>
    <p:sldId id="395" r:id="rId61"/>
    <p:sldId id="382" r:id="rId62"/>
    <p:sldId id="396" r:id="rId63"/>
    <p:sldId id="384" r:id="rId64"/>
    <p:sldId id="386" r:id="rId65"/>
    <p:sldId id="387" r:id="rId66"/>
    <p:sldId id="389" r:id="rId67"/>
    <p:sldId id="390" r:id="rId68"/>
    <p:sldId id="392" r:id="rId69"/>
    <p:sldId id="393" r:id="rId70"/>
    <p:sldId id="394" r:id="rId7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3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4660"/>
  </p:normalViewPr>
  <p:slideViewPr>
    <p:cSldViewPr snapToGrid="0">
      <p:cViewPr varScale="1">
        <p:scale>
          <a:sx n="86" d="100"/>
          <a:sy n="86" d="100"/>
        </p:scale>
        <p:origin x="34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031B32-8DBC-4920-A8C4-B683B0347232}" type="datetimeFigureOut">
              <a:rPr lang="it-IT" smtClean="0"/>
              <a:t>19/12/2019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B21C31-E41F-4197-8F61-BBFBA6FBA26E}" type="slidenum">
              <a:rPr lang="it-IT" smtClean="0"/>
              <a:t>‹N›</a:t>
            </a:fld>
            <a:endParaRPr lang="it-IT"/>
          </a:p>
        </p:txBody>
      </p:sp>
    </p:spTree>
    <p:extLst>
      <p:ext uri="{BB962C8B-B14F-4D97-AF65-F5344CB8AC3E}">
        <p14:creationId xmlns:p14="http://schemas.microsoft.com/office/powerpoint/2010/main" val="2285950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A23A3E7-0E7D-4BE7-A760-E473608798C6}" type="datetimeFigureOut">
              <a:rPr lang="it-IT" smtClean="0"/>
              <a:t>19/12/2019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060D673-6EE7-421F-956E-2A9946F159B9}" type="slidenum">
              <a:rPr lang="it-IT" smtClean="0"/>
              <a:t>‹N›</a:t>
            </a:fld>
            <a:endParaRPr lang="it-IT"/>
          </a:p>
        </p:txBody>
      </p:sp>
    </p:spTree>
    <p:extLst>
      <p:ext uri="{BB962C8B-B14F-4D97-AF65-F5344CB8AC3E}">
        <p14:creationId xmlns:p14="http://schemas.microsoft.com/office/powerpoint/2010/main" val="216985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A23A3E7-0E7D-4BE7-A760-E473608798C6}" type="datetimeFigureOut">
              <a:rPr lang="it-IT" smtClean="0"/>
              <a:t>19/12/2019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060D673-6EE7-421F-956E-2A9946F159B9}" type="slidenum">
              <a:rPr lang="it-IT" smtClean="0"/>
              <a:t>‹N›</a:t>
            </a:fld>
            <a:endParaRPr lang="it-IT"/>
          </a:p>
        </p:txBody>
      </p:sp>
    </p:spTree>
    <p:extLst>
      <p:ext uri="{BB962C8B-B14F-4D97-AF65-F5344CB8AC3E}">
        <p14:creationId xmlns:p14="http://schemas.microsoft.com/office/powerpoint/2010/main" val="5920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A23A3E7-0E7D-4BE7-A760-E473608798C6}" type="datetimeFigureOut">
              <a:rPr lang="it-IT" smtClean="0"/>
              <a:t>19/12/2019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060D673-6EE7-421F-956E-2A9946F159B9}" type="slidenum">
              <a:rPr lang="it-IT" smtClean="0"/>
              <a:t>‹N›</a:t>
            </a:fld>
            <a:endParaRPr lang="it-IT"/>
          </a:p>
        </p:txBody>
      </p:sp>
    </p:spTree>
    <p:extLst>
      <p:ext uri="{BB962C8B-B14F-4D97-AF65-F5344CB8AC3E}">
        <p14:creationId xmlns:p14="http://schemas.microsoft.com/office/powerpoint/2010/main" val="242175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A23A3E7-0E7D-4BE7-A760-E473608798C6}" type="datetimeFigureOut">
              <a:rPr lang="it-IT" smtClean="0"/>
              <a:t>19/12/2019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060D673-6EE7-421F-956E-2A9946F159B9}" type="slidenum">
              <a:rPr lang="it-IT" smtClean="0"/>
              <a:t>‹N›</a:t>
            </a:fld>
            <a:endParaRPr lang="it-IT"/>
          </a:p>
        </p:txBody>
      </p:sp>
    </p:spTree>
    <p:extLst>
      <p:ext uri="{BB962C8B-B14F-4D97-AF65-F5344CB8AC3E}">
        <p14:creationId xmlns:p14="http://schemas.microsoft.com/office/powerpoint/2010/main" val="758385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A23A3E7-0E7D-4BE7-A760-E473608798C6}" type="datetimeFigureOut">
              <a:rPr lang="it-IT" smtClean="0"/>
              <a:t>19/12/2019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060D673-6EE7-421F-956E-2A9946F159B9}" type="slidenum">
              <a:rPr lang="it-IT" smtClean="0"/>
              <a:t>‹N›</a:t>
            </a:fld>
            <a:endParaRPr lang="it-IT"/>
          </a:p>
        </p:txBody>
      </p:sp>
    </p:spTree>
    <p:extLst>
      <p:ext uri="{BB962C8B-B14F-4D97-AF65-F5344CB8AC3E}">
        <p14:creationId xmlns:p14="http://schemas.microsoft.com/office/powerpoint/2010/main" val="286343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A23A3E7-0E7D-4BE7-A760-E473608798C6}" type="datetimeFigureOut">
              <a:rPr lang="it-IT" smtClean="0"/>
              <a:t>19/12/2019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060D673-6EE7-421F-956E-2A9946F159B9}" type="slidenum">
              <a:rPr lang="it-IT" smtClean="0"/>
              <a:t>‹N›</a:t>
            </a:fld>
            <a:endParaRPr lang="it-IT"/>
          </a:p>
        </p:txBody>
      </p:sp>
    </p:spTree>
    <p:extLst>
      <p:ext uri="{BB962C8B-B14F-4D97-AF65-F5344CB8AC3E}">
        <p14:creationId xmlns:p14="http://schemas.microsoft.com/office/powerpoint/2010/main" val="3957174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A23A3E7-0E7D-4BE7-A760-E473608798C6}" type="datetimeFigureOut">
              <a:rPr lang="it-IT" smtClean="0"/>
              <a:t>19/12/2019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060D673-6EE7-421F-956E-2A9946F159B9}" type="slidenum">
              <a:rPr lang="it-IT" smtClean="0"/>
              <a:t>‹N›</a:t>
            </a:fld>
            <a:endParaRPr lang="it-IT"/>
          </a:p>
        </p:txBody>
      </p:sp>
    </p:spTree>
    <p:extLst>
      <p:ext uri="{BB962C8B-B14F-4D97-AF65-F5344CB8AC3E}">
        <p14:creationId xmlns:p14="http://schemas.microsoft.com/office/powerpoint/2010/main" val="4037291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A23A3E7-0E7D-4BE7-A760-E473608798C6}" type="datetimeFigureOut">
              <a:rPr lang="it-IT" smtClean="0"/>
              <a:t>19/12/2019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060D673-6EE7-421F-956E-2A9946F159B9}" type="slidenum">
              <a:rPr lang="it-IT" smtClean="0"/>
              <a:t>‹N›</a:t>
            </a:fld>
            <a:endParaRPr lang="it-IT"/>
          </a:p>
        </p:txBody>
      </p:sp>
    </p:spTree>
    <p:extLst>
      <p:ext uri="{BB962C8B-B14F-4D97-AF65-F5344CB8AC3E}">
        <p14:creationId xmlns:p14="http://schemas.microsoft.com/office/powerpoint/2010/main" val="3431740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A23A3E7-0E7D-4BE7-A760-E473608798C6}" type="datetimeFigureOut">
              <a:rPr lang="it-IT" smtClean="0"/>
              <a:t>19/12/2019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060D673-6EE7-421F-956E-2A9946F159B9}" type="slidenum">
              <a:rPr lang="it-IT" smtClean="0"/>
              <a:t>‹N›</a:t>
            </a:fld>
            <a:endParaRPr lang="it-IT"/>
          </a:p>
        </p:txBody>
      </p:sp>
    </p:spTree>
    <p:extLst>
      <p:ext uri="{BB962C8B-B14F-4D97-AF65-F5344CB8AC3E}">
        <p14:creationId xmlns:p14="http://schemas.microsoft.com/office/powerpoint/2010/main" val="364445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A23A3E7-0E7D-4BE7-A760-E473608798C6}" type="datetimeFigureOut">
              <a:rPr lang="it-IT" smtClean="0"/>
              <a:t>19/12/2019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060D673-6EE7-421F-956E-2A9946F159B9}" type="slidenum">
              <a:rPr lang="it-IT" smtClean="0"/>
              <a:t>‹N›</a:t>
            </a:fld>
            <a:endParaRPr lang="it-IT"/>
          </a:p>
        </p:txBody>
      </p:sp>
    </p:spTree>
    <p:extLst>
      <p:ext uri="{BB962C8B-B14F-4D97-AF65-F5344CB8AC3E}">
        <p14:creationId xmlns:p14="http://schemas.microsoft.com/office/powerpoint/2010/main" val="1157344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A23A3E7-0E7D-4BE7-A760-E473608798C6}" type="datetimeFigureOut">
              <a:rPr lang="it-IT" smtClean="0"/>
              <a:t>19/12/2019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060D673-6EE7-421F-956E-2A9946F159B9}" type="slidenum">
              <a:rPr lang="it-IT" smtClean="0"/>
              <a:t>‹N›</a:t>
            </a:fld>
            <a:endParaRPr lang="it-IT"/>
          </a:p>
        </p:txBody>
      </p:sp>
    </p:spTree>
    <p:extLst>
      <p:ext uri="{BB962C8B-B14F-4D97-AF65-F5344CB8AC3E}">
        <p14:creationId xmlns:p14="http://schemas.microsoft.com/office/powerpoint/2010/main" val="2406091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3A3E7-0E7D-4BE7-A760-E473608798C6}" type="datetimeFigureOut">
              <a:rPr lang="it-IT" smtClean="0"/>
              <a:t>19/12/2019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60D673-6EE7-421F-956E-2A9946F159B9}" type="slidenum">
              <a:rPr lang="it-IT" smtClean="0"/>
              <a:t>‹N›</a:t>
            </a:fld>
            <a:endParaRPr lang="it-IT"/>
          </a:p>
        </p:txBody>
      </p:sp>
    </p:spTree>
    <p:extLst>
      <p:ext uri="{BB962C8B-B14F-4D97-AF65-F5344CB8AC3E}">
        <p14:creationId xmlns:p14="http://schemas.microsoft.com/office/powerpoint/2010/main" val="2301721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it.wikipedia.org/wiki/File:Medea_-_Frederick_Sandys_-_Google_Cultural_Institute.jpg"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751065"/>
          </a:xfrm>
        </p:spPr>
        <p:txBody>
          <a:bodyPr>
            <a:normAutofit fontScale="90000"/>
          </a:bodyPr>
          <a:lstStyle/>
          <a:p>
            <a:pPr algn="ctr"/>
            <a:r>
              <a:rPr lang="it-IT" b="1" dirty="0">
                <a:solidFill>
                  <a:srgbClr val="C00000"/>
                </a:solidFill>
                <a:effectLst>
                  <a:outerShdw blurRad="38100" dist="38100" dir="2700000" algn="tl">
                    <a:srgbClr val="000000">
                      <a:alpha val="43137"/>
                    </a:srgbClr>
                  </a:outerShdw>
                </a:effectLst>
              </a:rPr>
              <a:t>Apollonio Rodio </a:t>
            </a:r>
            <a:r>
              <a:rPr lang="it-IT" dirty="0"/>
              <a:t> </a:t>
            </a:r>
            <a:br>
              <a:rPr lang="it-IT" dirty="0"/>
            </a:br>
            <a:r>
              <a:rPr lang="it-IT" dirty="0"/>
              <a:t>poeta greco di età alessandrina                                  vissuto nel III sec. a.C. </a:t>
            </a:r>
            <a:r>
              <a:rPr lang="it-IT" sz="3600" dirty="0"/>
              <a:t>(295 a.C. – 215 a.C.)</a:t>
            </a:r>
            <a:endParaRPr lang="it-IT" dirty="0"/>
          </a:p>
        </p:txBody>
      </p:sp>
      <p:sp>
        <p:nvSpPr>
          <p:cNvPr id="3" name="Segnaposto testo 2"/>
          <p:cNvSpPr>
            <a:spLocks noGrp="1"/>
          </p:cNvSpPr>
          <p:nvPr>
            <p:ph type="body" idx="1"/>
          </p:nvPr>
        </p:nvSpPr>
        <p:spPr>
          <a:xfrm>
            <a:off x="506776" y="2577947"/>
            <a:ext cx="6455884" cy="3272010"/>
          </a:xfrm>
        </p:spPr>
        <p:txBody>
          <a:bodyPr>
            <a:normAutofit/>
          </a:bodyPr>
          <a:lstStyle/>
          <a:p>
            <a:pPr algn="ctr"/>
            <a:r>
              <a:rPr lang="it-IT" sz="3200" dirty="0"/>
              <a:t>è</a:t>
            </a:r>
            <a:r>
              <a:rPr lang="it-IT" sz="3200" dirty="0" smtClean="0"/>
              <a:t> l’autore di </a:t>
            </a:r>
            <a:r>
              <a:rPr lang="it-IT" sz="3200" dirty="0"/>
              <a:t>un poema epico </a:t>
            </a:r>
            <a:r>
              <a:rPr lang="it-IT" sz="3200" dirty="0" smtClean="0"/>
              <a:t>                            in </a:t>
            </a:r>
            <a:r>
              <a:rPr lang="it-IT" sz="3200" dirty="0"/>
              <a:t>esametri </a:t>
            </a:r>
            <a:r>
              <a:rPr lang="el-GR" sz="3200" b="0" dirty="0"/>
              <a:t> </a:t>
            </a:r>
            <a:endParaRPr lang="it-IT" sz="3200" b="0" dirty="0"/>
          </a:p>
          <a:p>
            <a:pPr algn="ctr"/>
            <a:r>
              <a:rPr lang="el-GR" sz="3200" i="1" dirty="0">
                <a:solidFill>
                  <a:srgbClr val="C00000"/>
                </a:solidFill>
              </a:rPr>
              <a:t>Τὰ Ἀργοναυτικά</a:t>
            </a:r>
            <a:r>
              <a:rPr lang="it-IT" sz="3200" dirty="0"/>
              <a:t> </a:t>
            </a:r>
            <a:r>
              <a:rPr lang="it-IT" sz="3200" dirty="0" smtClean="0"/>
              <a:t>                                                 in </a:t>
            </a:r>
            <a:r>
              <a:rPr lang="it-IT" sz="3200" dirty="0"/>
              <a:t>quattro libri</a:t>
            </a:r>
          </a:p>
          <a:p>
            <a:pPr algn="ctr"/>
            <a:r>
              <a:rPr lang="it-IT" sz="3200" dirty="0"/>
              <a:t>per un totale di 5836 esametri</a:t>
            </a:r>
            <a:endParaRPr lang="it-IT" sz="3200" i="1" dirty="0">
              <a:solidFill>
                <a:srgbClr val="C00000"/>
              </a:solidFill>
            </a:endParaRPr>
          </a:p>
          <a:p>
            <a:endParaRPr lang="it-IT" dirty="0"/>
          </a:p>
        </p:txBody>
      </p:sp>
      <p:sp>
        <p:nvSpPr>
          <p:cNvPr id="6" name="Segnaposto contenuto 5"/>
          <p:cNvSpPr>
            <a:spLocks noGrp="1"/>
          </p:cNvSpPr>
          <p:nvPr>
            <p:ph sz="quarter" idx="4"/>
          </p:nvPr>
        </p:nvSpPr>
        <p:spPr>
          <a:xfrm>
            <a:off x="7271132" y="5519451"/>
            <a:ext cx="4084255" cy="991518"/>
          </a:xfrm>
        </p:spPr>
        <p:txBody>
          <a:bodyPr>
            <a:normAutofit fontScale="62500" lnSpcReduction="20000"/>
          </a:bodyPr>
          <a:lstStyle/>
          <a:p>
            <a:pPr marL="0" indent="0">
              <a:buNone/>
            </a:pPr>
            <a:r>
              <a:rPr lang="it-IT" dirty="0" smtClean="0"/>
              <a:t>Lorenzo Costa</a:t>
            </a:r>
          </a:p>
          <a:p>
            <a:pPr marL="0" indent="0">
              <a:buNone/>
            </a:pPr>
            <a:r>
              <a:rPr lang="it-IT" i="1" dirty="0" smtClean="0"/>
              <a:t>La spedizione degli Argonauti 1484-1490</a:t>
            </a:r>
          </a:p>
          <a:p>
            <a:pPr marL="0" indent="0">
              <a:buNone/>
            </a:pPr>
            <a:r>
              <a:rPr lang="it-IT" dirty="0" smtClean="0"/>
              <a:t>Musei Civici </a:t>
            </a:r>
            <a:r>
              <a:rPr lang="it-IT" dirty="0"/>
              <a:t>a</a:t>
            </a:r>
            <a:r>
              <a:rPr lang="it-IT" dirty="0" smtClean="0"/>
              <a:t>gli </a:t>
            </a:r>
            <a:r>
              <a:rPr lang="it-IT" dirty="0"/>
              <a:t>Eremitani, Padova</a:t>
            </a:r>
            <a:endParaRPr lang="it-IT" i="1" dirty="0"/>
          </a:p>
        </p:txBody>
      </p:sp>
      <p:pic>
        <p:nvPicPr>
          <p:cNvPr id="7" name="Picture 2" descr="https://upload.wikimedia.org/wikipedia/commons/thumb/8/81/Lorenzo_Costa_001.jpg/220px-Lorenzo_Costa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8418" y="2440712"/>
            <a:ext cx="3709682" cy="2974555"/>
          </a:xfrm>
          <a:prstGeom prst="rect">
            <a:avLst/>
          </a:prstGeom>
          <a:noFill/>
          <a:ln w="28575">
            <a:solidFill>
              <a:schemeClr val="accent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589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135467"/>
            <a:ext cx="11024834" cy="1387653"/>
          </a:xfrm>
        </p:spPr>
        <p:txBody>
          <a:bodyPr>
            <a:normAutofit/>
          </a:bodyPr>
          <a:lstStyle/>
          <a:p>
            <a:pPr algn="ctr"/>
            <a:r>
              <a:rPr lang="it-IT" sz="3600" b="1" dirty="0" smtClean="0">
                <a:solidFill>
                  <a:srgbClr val="C00000"/>
                </a:solidFill>
                <a:effectLst>
                  <a:outerShdw blurRad="38100" dist="38100" dir="2700000" algn="tl">
                    <a:srgbClr val="000000">
                      <a:alpha val="43137"/>
                    </a:srgbClr>
                  </a:outerShdw>
                </a:effectLst>
              </a:rPr>
              <a:t>Eros non sempre ubbidisce alla madre</a:t>
            </a:r>
            <a:r>
              <a:rPr lang="it-IT" dirty="0"/>
              <a:t/>
            </a:r>
            <a:br>
              <a:rPr lang="it-IT" dirty="0"/>
            </a:br>
            <a:endParaRPr lang="it-IT" dirty="0"/>
          </a:p>
        </p:txBody>
      </p:sp>
      <p:sp>
        <p:nvSpPr>
          <p:cNvPr id="8" name="Segnaposto testo 7"/>
          <p:cNvSpPr>
            <a:spLocks noGrp="1"/>
          </p:cNvSpPr>
          <p:nvPr>
            <p:ph type="body" idx="1"/>
          </p:nvPr>
        </p:nvSpPr>
        <p:spPr>
          <a:xfrm>
            <a:off x="839789" y="1072445"/>
            <a:ext cx="4371190" cy="970845"/>
          </a:xfrm>
        </p:spPr>
        <p:txBody>
          <a:bodyPr>
            <a:normAutofit/>
          </a:bodyPr>
          <a:lstStyle/>
          <a:p>
            <a:pPr algn="r"/>
            <a:r>
              <a:rPr lang="it-IT" sz="1800" dirty="0"/>
              <a:t>Apollonio Rodio, </a:t>
            </a:r>
            <a:r>
              <a:rPr lang="it-IT" sz="1800" b="0" i="1" dirty="0"/>
              <a:t>Argonautiche  </a:t>
            </a:r>
            <a:r>
              <a:rPr lang="it-IT" sz="1800" b="0" dirty="0"/>
              <a:t>III, </a:t>
            </a:r>
            <a:r>
              <a:rPr lang="it-IT" sz="1800" b="0" dirty="0" smtClean="0"/>
              <a:t>93-103 </a:t>
            </a:r>
            <a:endParaRPr lang="it-IT" sz="1800" dirty="0"/>
          </a:p>
          <a:p>
            <a:endParaRPr lang="it-IT" dirty="0"/>
          </a:p>
        </p:txBody>
      </p:sp>
      <p:sp>
        <p:nvSpPr>
          <p:cNvPr id="9" name="Segnaposto contenuto 8"/>
          <p:cNvSpPr>
            <a:spLocks noGrp="1"/>
          </p:cNvSpPr>
          <p:nvPr>
            <p:ph sz="half" idx="2"/>
          </p:nvPr>
        </p:nvSpPr>
        <p:spPr>
          <a:xfrm>
            <a:off x="839788" y="2043290"/>
            <a:ext cx="7477947" cy="3510843"/>
          </a:xfrm>
          <a:solidFill>
            <a:schemeClr val="accent6">
              <a:lumMod val="20000"/>
              <a:lumOff val="80000"/>
            </a:schemeClr>
          </a:solidFill>
        </p:spPr>
        <p:txBody>
          <a:bodyPr>
            <a:noAutofit/>
          </a:bodyPr>
          <a:lstStyle/>
          <a:p>
            <a:pPr marL="0" indent="0">
              <a:buNone/>
            </a:pPr>
            <a:r>
              <a:rPr lang="it-IT" i="1" dirty="0" smtClean="0">
                <a:latin typeface="Aparajita" panose="020B0604020202020204" pitchFamily="34" charset="0"/>
                <a:cs typeface="Aparajita" panose="020B0604020202020204" pitchFamily="34" charset="0"/>
              </a:rPr>
              <a:t>… di me / non si cura affatto, anzi fa di tutto per umiliarmi. / Avrei voluto persino spezzargli davanti agli occhi le frecce / dal sibilo molesto e l’arco stesso, tanto ero esasperata / per la sua cattiveria: sapete quali minacce m’aveva rivolto / nell’ira? Che tenessi giù le mani da lui finché frenava / la collera, altrimenti in seguito me ne sarei pentita!» / Così disse, e le due dee sorridendo si scambiarono / un’occhiata; allora Cipride riprese con tono afflitto: / «Vedo che le mie pene fanno ridere gli altri, / e non le racconterò più a nessuno… </a:t>
            </a:r>
            <a:endParaRPr lang="it-IT" i="1" dirty="0">
              <a:latin typeface="Aparajita" panose="020B0604020202020204" pitchFamily="34" charset="0"/>
              <a:cs typeface="Aparajita" panose="020B0604020202020204" pitchFamily="34" charset="0"/>
            </a:endParaRPr>
          </a:p>
        </p:txBody>
      </p:sp>
      <p:sp>
        <p:nvSpPr>
          <p:cNvPr id="11" name="Segnaposto contenuto 10"/>
          <p:cNvSpPr>
            <a:spLocks noGrp="1"/>
          </p:cNvSpPr>
          <p:nvPr>
            <p:ph sz="quarter" idx="4"/>
          </p:nvPr>
        </p:nvSpPr>
        <p:spPr>
          <a:xfrm>
            <a:off x="8939566" y="5554133"/>
            <a:ext cx="3105678" cy="925689"/>
          </a:xfrm>
        </p:spPr>
        <p:txBody>
          <a:bodyPr>
            <a:normAutofit/>
          </a:bodyPr>
          <a:lstStyle/>
          <a:p>
            <a:pPr marL="0" indent="0">
              <a:buNone/>
            </a:pPr>
            <a:r>
              <a:rPr lang="it-IT" sz="1400" dirty="0" err="1"/>
              <a:t>Pieter</a:t>
            </a:r>
            <a:r>
              <a:rPr lang="it-IT" sz="1400" dirty="0"/>
              <a:t> Paul </a:t>
            </a:r>
            <a:r>
              <a:rPr lang="it-IT" sz="1400" dirty="0" smtClean="0"/>
              <a:t>Rubens, particolare da  </a:t>
            </a:r>
            <a:r>
              <a:rPr lang="it-IT" sz="1400" i="1" dirty="0" smtClean="0"/>
              <a:t>Il giudizio di Paride,</a:t>
            </a:r>
            <a:r>
              <a:rPr lang="it-IT" sz="1400" dirty="0" smtClean="0"/>
              <a:t>  1638-1639  Madrid, Museo del Prado</a:t>
            </a:r>
            <a:endParaRPr lang="it-IT" sz="1400" dirty="0"/>
          </a:p>
        </p:txBody>
      </p:sp>
      <p:pic>
        <p:nvPicPr>
          <p:cNvPr id="15" name="Picture 4" descr="Peter Paul Rubens 115.jpg"/>
          <p:cNvPicPr>
            <a:picLocks noChangeAspect="1" noChangeArrowheads="1"/>
          </p:cNvPicPr>
          <p:nvPr/>
        </p:nvPicPr>
        <p:blipFill rotWithShape="1">
          <a:blip r:embed="rId2">
            <a:extLst>
              <a:ext uri="{28A0092B-C50C-407E-A947-70E740481C1C}">
                <a14:useLocalDpi xmlns:a14="http://schemas.microsoft.com/office/drawing/2010/main" val="0"/>
              </a:ext>
            </a:extLst>
          </a:blip>
          <a:srcRect l="41164"/>
          <a:stretch/>
        </p:blipFill>
        <p:spPr bwMode="auto">
          <a:xfrm>
            <a:off x="8853488" y="2043290"/>
            <a:ext cx="3011134" cy="3218213"/>
          </a:xfrm>
          <a:prstGeom prst="rect">
            <a:avLst/>
          </a:prstGeom>
          <a:noFill/>
          <a:ln w="28575">
            <a:solidFill>
              <a:schemeClr val="accent6">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334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124178"/>
            <a:ext cx="10515600" cy="746156"/>
          </a:xfrm>
        </p:spPr>
        <p:txBody>
          <a:bodyPr>
            <a:normAutofit/>
          </a:bodyPr>
          <a:lstStyle/>
          <a:p>
            <a:pPr algn="ctr"/>
            <a:r>
              <a:rPr lang="it-IT" b="1" dirty="0" smtClean="0">
                <a:solidFill>
                  <a:srgbClr val="C00000"/>
                </a:solidFill>
                <a:effectLst>
                  <a:outerShdw blurRad="38100" dist="38100" dir="2700000" algn="tl">
                    <a:srgbClr val="000000">
                      <a:alpha val="43137"/>
                    </a:srgbClr>
                  </a:outerShdw>
                </a:effectLst>
              </a:rPr>
              <a:t>Il giocattolo promesso ad Eros</a:t>
            </a:r>
            <a:endParaRPr lang="it-IT" b="1" dirty="0">
              <a:solidFill>
                <a:srgbClr val="C00000"/>
              </a:solidFill>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a:xfrm>
            <a:off x="839788" y="870335"/>
            <a:ext cx="5616096" cy="1101684"/>
          </a:xfrm>
        </p:spPr>
        <p:txBody>
          <a:bodyPr>
            <a:normAutofit/>
          </a:bodyPr>
          <a:lstStyle/>
          <a:p>
            <a:r>
              <a:rPr lang="it-IT" dirty="0"/>
              <a:t>Apollonio Rodio, </a:t>
            </a:r>
            <a:r>
              <a:rPr lang="it-IT" b="0" i="1" dirty="0" smtClean="0"/>
              <a:t>Argonautiche </a:t>
            </a:r>
            <a:r>
              <a:rPr lang="it-IT" b="0" dirty="0" smtClean="0"/>
              <a:t>III, 129-135</a:t>
            </a:r>
            <a:endParaRPr lang="it-IT" dirty="0"/>
          </a:p>
          <a:p>
            <a:endParaRPr lang="it-IT" dirty="0"/>
          </a:p>
        </p:txBody>
      </p:sp>
      <p:sp>
        <p:nvSpPr>
          <p:cNvPr id="9" name="Segnaposto contenuto 8"/>
          <p:cNvSpPr>
            <a:spLocks noGrp="1"/>
          </p:cNvSpPr>
          <p:nvPr>
            <p:ph sz="half" idx="2"/>
          </p:nvPr>
        </p:nvSpPr>
        <p:spPr>
          <a:xfrm>
            <a:off x="839788" y="1762699"/>
            <a:ext cx="6508463" cy="3966072"/>
          </a:xfrm>
          <a:solidFill>
            <a:schemeClr val="accent1">
              <a:lumMod val="20000"/>
              <a:lumOff val="80000"/>
            </a:schemeClr>
          </a:solidFill>
        </p:spPr>
        <p:txBody>
          <a:bodyPr>
            <a:normAutofit/>
          </a:bodyPr>
          <a:lstStyle/>
          <a:p>
            <a:pPr marL="0" indent="0">
              <a:buNone/>
            </a:pPr>
            <a:r>
              <a:rPr lang="it-IT" sz="3200" i="1" dirty="0" smtClean="0">
                <a:latin typeface="Aparajita" panose="020B0604020202020204" pitchFamily="34" charset="0"/>
                <a:cs typeface="Aparajita" panose="020B0604020202020204" pitchFamily="34" charset="0"/>
              </a:rPr>
              <a:t>«Perché ridi soddisfatto, ineffabile canaglia? Di nuovo, / hai sconfitto quel povero sciocco, raggirandolo / con i tuoi imbrogli? Ma ora, da bravo, devi fare la cosa / che ti dirò. In cambio avrai da me lo splendido balocco / di Zeus, quello che la nutrice </a:t>
            </a:r>
            <a:r>
              <a:rPr lang="it-IT" sz="3200" i="1" dirty="0" err="1" smtClean="0">
                <a:latin typeface="Aparajita" panose="020B0604020202020204" pitchFamily="34" charset="0"/>
                <a:cs typeface="Aparajita" panose="020B0604020202020204" pitchFamily="34" charset="0"/>
              </a:rPr>
              <a:t>Adrastea</a:t>
            </a:r>
            <a:r>
              <a:rPr lang="it-IT" sz="3200" i="1" dirty="0" smtClean="0">
                <a:latin typeface="Aparajita" panose="020B0604020202020204" pitchFamily="34" charset="0"/>
                <a:cs typeface="Aparajita" panose="020B0604020202020204" pitchFamily="34" charset="0"/>
              </a:rPr>
              <a:t> costruì per lui / nella grotta dell’Ida quando era ancora un bambino: / una palla veloce! </a:t>
            </a:r>
            <a:endParaRPr lang="it-IT" sz="3200" i="1" dirty="0">
              <a:latin typeface="Aparajita" panose="020B0604020202020204" pitchFamily="34" charset="0"/>
              <a:cs typeface="Aparajita" panose="020B0604020202020204" pitchFamily="34" charset="0"/>
            </a:endParaRPr>
          </a:p>
        </p:txBody>
      </p:sp>
      <p:sp>
        <p:nvSpPr>
          <p:cNvPr id="10" name="Segnaposto testo 9"/>
          <p:cNvSpPr>
            <a:spLocks noGrp="1"/>
          </p:cNvSpPr>
          <p:nvPr>
            <p:ph type="body" sz="quarter" idx="3"/>
          </p:nvPr>
        </p:nvSpPr>
        <p:spPr>
          <a:xfrm>
            <a:off x="8184355" y="4968607"/>
            <a:ext cx="2916965" cy="1145754"/>
          </a:xfrm>
        </p:spPr>
        <p:txBody>
          <a:bodyPr>
            <a:normAutofit/>
          </a:bodyPr>
          <a:lstStyle/>
          <a:p>
            <a:pPr algn="ctr"/>
            <a:r>
              <a:rPr lang="it-IT" b="0" dirty="0" smtClean="0">
                <a:latin typeface="Arabic Typesetting" panose="03020402040406030203" pitchFamily="66" charset="-78"/>
                <a:cs typeface="Arabic Typesetting" panose="03020402040406030203" pitchFamily="66" charset="-78"/>
              </a:rPr>
              <a:t>da </a:t>
            </a:r>
            <a:r>
              <a:rPr lang="it-IT" b="0" dirty="0" err="1" smtClean="0">
                <a:latin typeface="Arabic Typesetting" panose="03020402040406030203" pitchFamily="66" charset="-78"/>
                <a:cs typeface="Arabic Typesetting" panose="03020402040406030203" pitchFamily="66" charset="-78"/>
              </a:rPr>
              <a:t>Lisippo</a:t>
            </a:r>
            <a:r>
              <a:rPr lang="it-IT" b="0" dirty="0" smtClean="0">
                <a:latin typeface="Arabic Typesetting" panose="03020402040406030203" pitchFamily="66" charset="-78"/>
                <a:cs typeface="Arabic Typesetting" panose="03020402040406030203" pitchFamily="66" charset="-78"/>
              </a:rPr>
              <a:t>, copia romana      età imperiale                            Roma - Musei </a:t>
            </a:r>
            <a:r>
              <a:rPr lang="it-IT" b="0" dirty="0" err="1" smtClean="0">
                <a:latin typeface="Arabic Typesetting" panose="03020402040406030203" pitchFamily="66" charset="-78"/>
                <a:cs typeface="Arabic Typesetting" panose="03020402040406030203" pitchFamily="66" charset="-78"/>
              </a:rPr>
              <a:t>Cpitolini</a:t>
            </a:r>
            <a:r>
              <a:rPr lang="it-IT" b="0" dirty="0" smtClean="0">
                <a:latin typeface="Arabic Typesetting" panose="03020402040406030203" pitchFamily="66" charset="-78"/>
                <a:cs typeface="Arabic Typesetting" panose="03020402040406030203" pitchFamily="66" charset="-78"/>
              </a:rPr>
              <a:t> </a:t>
            </a:r>
            <a:endParaRPr lang="it-IT" b="0" dirty="0">
              <a:latin typeface="Arabic Typesetting" panose="03020402040406030203" pitchFamily="66" charset="-78"/>
              <a:cs typeface="Arabic Typesetting" panose="03020402040406030203" pitchFamily="66" charset="-78"/>
            </a:endParaRPr>
          </a:p>
        </p:txBody>
      </p:sp>
      <p:pic>
        <p:nvPicPr>
          <p:cNvPr id="13" name="Picture 2" descr="Risultati immagini per statue di Ero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184354" y="986011"/>
            <a:ext cx="2916965" cy="3684588"/>
          </a:xfrm>
          <a:prstGeom prst="rect">
            <a:avLst/>
          </a:prstGeom>
          <a:noFill/>
          <a:ln w="28575">
            <a:solidFill>
              <a:schemeClr val="accent1">
                <a:lumMod val="75000"/>
              </a:schemeClr>
            </a:solidFill>
          </a:ln>
          <a:effectLst>
            <a:innerShdw blurRad="63500" dist="50800" dir="10800000">
              <a:prstClr val="black">
                <a:alpha val="50000"/>
              </a:prst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247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124177"/>
            <a:ext cx="10515600" cy="918073"/>
          </a:xfrm>
        </p:spPr>
        <p:txBody>
          <a:bodyPr>
            <a:normAutofit/>
          </a:bodyPr>
          <a:lstStyle/>
          <a:p>
            <a:pPr algn="ctr"/>
            <a:r>
              <a:rPr lang="el-GR" b="1" dirty="0" smtClean="0">
                <a:solidFill>
                  <a:srgbClr val="C00000"/>
                </a:solidFill>
              </a:rPr>
              <a:t>ἔκϕρασις</a:t>
            </a:r>
            <a:r>
              <a:rPr lang="it-IT" b="1" dirty="0" smtClean="0">
                <a:solidFill>
                  <a:srgbClr val="C00000"/>
                </a:solidFill>
              </a:rPr>
              <a:t> del giocattolo promesso</a:t>
            </a:r>
            <a:endParaRPr lang="it-IT" b="1" dirty="0">
              <a:solidFill>
                <a:srgbClr val="C00000"/>
              </a:solidFill>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a:xfrm>
            <a:off x="925416" y="870335"/>
            <a:ext cx="5530467" cy="1101684"/>
          </a:xfrm>
        </p:spPr>
        <p:txBody>
          <a:bodyPr>
            <a:normAutofit/>
          </a:bodyPr>
          <a:lstStyle/>
          <a:p>
            <a:r>
              <a:rPr lang="it-IT" dirty="0"/>
              <a:t>Apollonio Rodio, </a:t>
            </a:r>
            <a:r>
              <a:rPr lang="it-IT" b="0" i="1" dirty="0" smtClean="0"/>
              <a:t>Argonautiche </a:t>
            </a:r>
            <a:r>
              <a:rPr lang="it-IT" b="0" dirty="0" smtClean="0"/>
              <a:t>III, 135-144</a:t>
            </a:r>
            <a:endParaRPr lang="it-IT" dirty="0"/>
          </a:p>
          <a:p>
            <a:endParaRPr lang="it-IT" dirty="0"/>
          </a:p>
        </p:txBody>
      </p:sp>
      <p:sp>
        <p:nvSpPr>
          <p:cNvPr id="9" name="Segnaposto contenuto 8"/>
          <p:cNvSpPr>
            <a:spLocks noGrp="1"/>
          </p:cNvSpPr>
          <p:nvPr>
            <p:ph sz="half" idx="2"/>
          </p:nvPr>
        </p:nvSpPr>
        <p:spPr>
          <a:xfrm>
            <a:off x="925417" y="1575412"/>
            <a:ext cx="7072829" cy="4616069"/>
          </a:xfrm>
          <a:solidFill>
            <a:schemeClr val="accent1">
              <a:lumMod val="20000"/>
              <a:lumOff val="80000"/>
            </a:schemeClr>
          </a:solidFill>
        </p:spPr>
        <p:txBody>
          <a:bodyPr>
            <a:noAutofit/>
          </a:bodyPr>
          <a:lstStyle/>
          <a:p>
            <a:pPr marL="0" indent="0">
              <a:buNone/>
            </a:pPr>
            <a:r>
              <a:rPr lang="it-IT" sz="3200" i="1" dirty="0" smtClean="0">
                <a:latin typeface="Aparajita" panose="020B0604020202020204" pitchFamily="34" charset="0"/>
                <a:cs typeface="Aparajita" panose="020B0604020202020204" pitchFamily="34" charset="0"/>
              </a:rPr>
              <a:t>Neppure dalle mani di </a:t>
            </a:r>
            <a:r>
              <a:rPr lang="it-IT" sz="3200" i="1" dirty="0" err="1" smtClean="0">
                <a:latin typeface="Aparajita" panose="020B0604020202020204" pitchFamily="34" charset="0"/>
                <a:cs typeface="Aparajita" panose="020B0604020202020204" pitchFamily="34" charset="0"/>
              </a:rPr>
              <a:t>Efesto</a:t>
            </a:r>
            <a:r>
              <a:rPr lang="it-IT" sz="3200" i="1" dirty="0" smtClean="0">
                <a:latin typeface="Aparajita" panose="020B0604020202020204" pitchFamily="34" charset="0"/>
                <a:cs typeface="Aparajita" panose="020B0604020202020204" pitchFamily="34" charset="0"/>
              </a:rPr>
              <a:t> / potresti mai ricevere un giocattolo più bello. È fatta / di cerchi d’oro, con gli attacchi che corrono lungo / ogni cerchio, da ambedue le parti; ma le giunture / sono invisibili, e una voluta cerulea circonda / tutta la sfera. Se l’hai in mano e la lanci, disegna un solco luminoso nell’aria, come una stella cadente. / Io te la darò, ma tu devi colpire con le tue frecce / la ragazzina di </a:t>
            </a:r>
            <a:r>
              <a:rPr lang="it-IT" sz="3200" i="1" dirty="0" err="1" smtClean="0">
                <a:latin typeface="Aparajita" panose="020B0604020202020204" pitchFamily="34" charset="0"/>
                <a:cs typeface="Aparajita" panose="020B0604020202020204" pitchFamily="34" charset="0"/>
              </a:rPr>
              <a:t>Eeta</a:t>
            </a:r>
            <a:r>
              <a:rPr lang="it-IT" sz="3200" i="1" dirty="0" smtClean="0">
                <a:latin typeface="Aparajita" panose="020B0604020202020204" pitchFamily="34" charset="0"/>
                <a:cs typeface="Aparajita" panose="020B0604020202020204" pitchFamily="34" charset="0"/>
              </a:rPr>
              <a:t>, in modo che si innamori di Giasone: / fallo subito altrimenti sarà minore il mio compenso.»</a:t>
            </a:r>
            <a:endParaRPr lang="it-IT" sz="3200" i="1" dirty="0">
              <a:latin typeface="Aparajita" panose="020B0604020202020204" pitchFamily="34" charset="0"/>
              <a:cs typeface="Aparajita" panose="020B0604020202020204" pitchFamily="34" charset="0"/>
            </a:endParaRPr>
          </a:p>
        </p:txBody>
      </p:sp>
      <p:sp>
        <p:nvSpPr>
          <p:cNvPr id="10" name="Segnaposto testo 9"/>
          <p:cNvSpPr>
            <a:spLocks noGrp="1"/>
          </p:cNvSpPr>
          <p:nvPr>
            <p:ph type="body" sz="quarter" idx="3"/>
          </p:nvPr>
        </p:nvSpPr>
        <p:spPr>
          <a:xfrm>
            <a:off x="8614013" y="5133861"/>
            <a:ext cx="2916965" cy="1057620"/>
          </a:xfrm>
        </p:spPr>
        <p:txBody>
          <a:bodyPr>
            <a:normAutofit lnSpcReduction="10000"/>
          </a:bodyPr>
          <a:lstStyle/>
          <a:p>
            <a:pPr algn="ctr"/>
            <a:r>
              <a:rPr lang="it-IT" b="0" dirty="0" smtClean="0">
                <a:latin typeface="Arabic Typesetting" panose="03020402040406030203" pitchFamily="66" charset="-78"/>
                <a:cs typeface="Arabic Typesetting" panose="03020402040406030203" pitchFamily="66" charset="-78"/>
              </a:rPr>
              <a:t>da </a:t>
            </a:r>
            <a:r>
              <a:rPr lang="it-IT" b="0" dirty="0" err="1" smtClean="0">
                <a:latin typeface="Arabic Typesetting" panose="03020402040406030203" pitchFamily="66" charset="-78"/>
                <a:cs typeface="Arabic Typesetting" panose="03020402040406030203" pitchFamily="66" charset="-78"/>
              </a:rPr>
              <a:t>Lisippo</a:t>
            </a:r>
            <a:r>
              <a:rPr lang="it-IT" b="0" dirty="0" smtClean="0">
                <a:latin typeface="Arabic Typesetting" panose="03020402040406030203" pitchFamily="66" charset="-78"/>
                <a:cs typeface="Arabic Typesetting" panose="03020402040406030203" pitchFamily="66" charset="-78"/>
              </a:rPr>
              <a:t>, copia romana      età imperiale                            Roma - Musei </a:t>
            </a:r>
            <a:r>
              <a:rPr lang="it-IT" b="0" dirty="0" err="1" smtClean="0">
                <a:latin typeface="Arabic Typesetting" panose="03020402040406030203" pitchFamily="66" charset="-78"/>
                <a:cs typeface="Arabic Typesetting" panose="03020402040406030203" pitchFamily="66" charset="-78"/>
              </a:rPr>
              <a:t>Cpitolini</a:t>
            </a:r>
            <a:r>
              <a:rPr lang="it-IT" b="0" dirty="0" smtClean="0">
                <a:latin typeface="Arabic Typesetting" panose="03020402040406030203" pitchFamily="66" charset="-78"/>
                <a:cs typeface="Arabic Typesetting" panose="03020402040406030203" pitchFamily="66" charset="-78"/>
              </a:rPr>
              <a:t> </a:t>
            </a:r>
            <a:endParaRPr lang="it-IT" b="0" dirty="0">
              <a:latin typeface="Arabic Typesetting" panose="03020402040406030203" pitchFamily="66" charset="-78"/>
              <a:cs typeface="Arabic Typesetting" panose="03020402040406030203" pitchFamily="66" charset="-78"/>
            </a:endParaRPr>
          </a:p>
        </p:txBody>
      </p:sp>
      <p:pic>
        <p:nvPicPr>
          <p:cNvPr id="13" name="Picture 2" descr="Risultati immagini per statue di Ero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614013" y="1245762"/>
            <a:ext cx="2916965" cy="3684588"/>
          </a:xfrm>
          <a:prstGeom prst="rect">
            <a:avLst/>
          </a:prstGeom>
          <a:noFill/>
          <a:ln w="28575">
            <a:solidFill>
              <a:schemeClr val="accent1">
                <a:lumMod val="75000"/>
              </a:schemeClr>
            </a:solidFill>
          </a:ln>
          <a:effectLst>
            <a:innerShdw blurRad="63500" dist="50800" dir="10800000">
              <a:prstClr val="black">
                <a:alpha val="50000"/>
              </a:prst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190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795968" y="132203"/>
            <a:ext cx="10515600" cy="782198"/>
          </a:xfrm>
        </p:spPr>
        <p:txBody>
          <a:bodyPr/>
          <a:lstStyle/>
          <a:p>
            <a:pPr algn="ctr"/>
            <a:r>
              <a:rPr lang="it-IT" b="1" dirty="0" smtClean="0">
                <a:solidFill>
                  <a:srgbClr val="C00000"/>
                </a:solidFill>
                <a:effectLst>
                  <a:outerShdw blurRad="38100" dist="38100" dir="2700000" algn="tl">
                    <a:srgbClr val="000000">
                      <a:alpha val="43137"/>
                    </a:srgbClr>
                  </a:outerShdw>
                </a:effectLst>
              </a:rPr>
              <a:t>La reggia di </a:t>
            </a:r>
            <a:r>
              <a:rPr lang="it-IT" b="1" dirty="0" err="1" smtClean="0">
                <a:solidFill>
                  <a:srgbClr val="C00000"/>
                </a:solidFill>
                <a:effectLst>
                  <a:outerShdw blurRad="38100" dist="38100" dir="2700000" algn="tl">
                    <a:srgbClr val="000000">
                      <a:alpha val="43137"/>
                    </a:srgbClr>
                  </a:outerShdw>
                </a:effectLst>
              </a:rPr>
              <a:t>Eeta</a:t>
            </a:r>
            <a:endParaRPr lang="it-IT" b="1" dirty="0">
              <a:solidFill>
                <a:srgbClr val="C00000"/>
              </a:solidFill>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a:xfrm>
            <a:off x="1016058" y="716098"/>
            <a:ext cx="8359296" cy="694061"/>
          </a:xfrm>
        </p:spPr>
        <p:txBody>
          <a:bodyPr/>
          <a:lstStyle/>
          <a:p>
            <a:r>
              <a:rPr lang="it-IT" dirty="0"/>
              <a:t>Apollonio Rodio, </a:t>
            </a:r>
            <a:r>
              <a:rPr lang="it-IT" b="0" i="1" dirty="0" smtClean="0"/>
              <a:t>Argonautiche </a:t>
            </a:r>
            <a:r>
              <a:rPr lang="it-IT" b="0" dirty="0" smtClean="0"/>
              <a:t>III 215-225</a:t>
            </a:r>
            <a:endParaRPr lang="it-IT" dirty="0"/>
          </a:p>
        </p:txBody>
      </p:sp>
      <p:sp>
        <p:nvSpPr>
          <p:cNvPr id="9" name="Segnaposto contenuto 8"/>
          <p:cNvSpPr>
            <a:spLocks noGrp="1"/>
          </p:cNvSpPr>
          <p:nvPr>
            <p:ph sz="half" idx="2"/>
          </p:nvPr>
        </p:nvSpPr>
        <p:spPr>
          <a:xfrm>
            <a:off x="1016058" y="1674563"/>
            <a:ext cx="7455913" cy="4362679"/>
          </a:xfrm>
          <a:solidFill>
            <a:schemeClr val="accent4">
              <a:lumMod val="20000"/>
              <a:lumOff val="80000"/>
            </a:schemeClr>
          </a:solidFill>
        </p:spPr>
        <p:txBody>
          <a:bodyPr>
            <a:normAutofit/>
          </a:bodyPr>
          <a:lstStyle/>
          <a:p>
            <a:pPr marL="0" indent="0">
              <a:buNone/>
            </a:pPr>
            <a:r>
              <a:rPr lang="it-IT" i="1" dirty="0" smtClean="0">
                <a:latin typeface="Aparajita" panose="020B0604020202020204" pitchFamily="34" charset="0"/>
                <a:cs typeface="Aparajita" panose="020B0604020202020204" pitchFamily="34" charset="0"/>
              </a:rPr>
              <a:t>S’arrestarono all’ingresso, ammirando il cortile del re / e le grandi porte, e il rincorrersi delle colonne / intorno alle mura, e il fregio di pietra posto / al di sopra dei capitelli di bronzo, fastigio della casa. / Tranquilli varcarono la soglia: presso di essa / viti altissime prosperavano coi loro pergolati / di pampini verdeggianti, ed ombreggiavano / quattro fontane perenni, opera di </a:t>
            </a:r>
            <a:r>
              <a:rPr lang="it-IT" i="1" dirty="0" err="1" smtClean="0">
                <a:latin typeface="Aparajita" panose="020B0604020202020204" pitchFamily="34" charset="0"/>
                <a:cs typeface="Aparajita" panose="020B0604020202020204" pitchFamily="34" charset="0"/>
              </a:rPr>
              <a:t>Efesto</a:t>
            </a:r>
            <a:r>
              <a:rPr lang="it-IT" i="1" dirty="0" smtClean="0">
                <a:latin typeface="Aparajita" panose="020B0604020202020204" pitchFamily="34" charset="0"/>
                <a:cs typeface="Aparajita" panose="020B0604020202020204" pitchFamily="34" charset="0"/>
              </a:rPr>
              <a:t>. / Latte e vino sgorgavano dalle prime due, mentre la terza versava olio dal fragrante profumo; / l’ultima gettava acqua calda, dicono, nella stagione in cui tramontano / le Pleiadi, e fredda come il ghiaccio al loro sorgere. </a:t>
            </a:r>
            <a:endParaRPr lang="it-IT" i="1" dirty="0">
              <a:latin typeface="Aparajita" panose="020B0604020202020204" pitchFamily="34" charset="0"/>
              <a:cs typeface="Aparajita" panose="020B0604020202020204" pitchFamily="34" charset="0"/>
            </a:endParaRPr>
          </a:p>
        </p:txBody>
      </p:sp>
      <p:pic>
        <p:nvPicPr>
          <p:cNvPr id="1026" name="Picture 2" descr="Imma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0463" y="2652382"/>
            <a:ext cx="2591105" cy="2407040"/>
          </a:xfrm>
          <a:prstGeom prst="rect">
            <a:avLst/>
          </a:prstGeom>
          <a:noFill/>
          <a:ln w="28575">
            <a:solidFill>
              <a:schemeClr val="accent4">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768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795968" y="132203"/>
            <a:ext cx="10515600" cy="782198"/>
          </a:xfrm>
        </p:spPr>
        <p:txBody>
          <a:bodyPr/>
          <a:lstStyle/>
          <a:p>
            <a:pPr algn="ctr"/>
            <a:r>
              <a:rPr lang="it-IT" b="1" dirty="0" smtClean="0">
                <a:solidFill>
                  <a:srgbClr val="C00000"/>
                </a:solidFill>
                <a:effectLst>
                  <a:outerShdw blurRad="38100" dist="38100" dir="2700000" algn="tl">
                    <a:srgbClr val="000000">
                      <a:alpha val="43137"/>
                    </a:srgbClr>
                  </a:outerShdw>
                </a:effectLst>
              </a:rPr>
              <a:t>La reggia di </a:t>
            </a:r>
            <a:r>
              <a:rPr lang="it-IT" b="1" dirty="0" err="1" smtClean="0">
                <a:solidFill>
                  <a:srgbClr val="C00000"/>
                </a:solidFill>
                <a:effectLst>
                  <a:outerShdw blurRad="38100" dist="38100" dir="2700000" algn="tl">
                    <a:srgbClr val="000000">
                      <a:alpha val="43137"/>
                    </a:srgbClr>
                  </a:outerShdw>
                </a:effectLst>
              </a:rPr>
              <a:t>Eeta</a:t>
            </a:r>
            <a:endParaRPr lang="it-IT" b="1" dirty="0">
              <a:solidFill>
                <a:srgbClr val="C00000"/>
              </a:solidFill>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a:xfrm>
            <a:off x="1016058" y="716098"/>
            <a:ext cx="8359296" cy="694061"/>
          </a:xfrm>
        </p:spPr>
        <p:txBody>
          <a:bodyPr/>
          <a:lstStyle/>
          <a:p>
            <a:r>
              <a:rPr lang="it-IT" dirty="0"/>
              <a:t>Apollonio Rodio, </a:t>
            </a:r>
            <a:r>
              <a:rPr lang="it-IT" b="0" i="1" dirty="0" smtClean="0"/>
              <a:t>Argonautiche </a:t>
            </a:r>
            <a:r>
              <a:rPr lang="it-IT" b="0" dirty="0" smtClean="0"/>
              <a:t>III 226 -</a:t>
            </a:r>
            <a:r>
              <a:rPr lang="it-IT" b="0" i="1" dirty="0" smtClean="0"/>
              <a:t> </a:t>
            </a:r>
            <a:r>
              <a:rPr lang="it-IT" b="0" dirty="0" smtClean="0"/>
              <a:t>235</a:t>
            </a:r>
            <a:endParaRPr lang="it-IT" dirty="0"/>
          </a:p>
        </p:txBody>
      </p:sp>
      <p:sp>
        <p:nvSpPr>
          <p:cNvPr id="9" name="Segnaposto contenuto 8"/>
          <p:cNvSpPr>
            <a:spLocks noGrp="1"/>
          </p:cNvSpPr>
          <p:nvPr>
            <p:ph sz="half" idx="2"/>
          </p:nvPr>
        </p:nvSpPr>
        <p:spPr>
          <a:xfrm>
            <a:off x="1016057" y="1586429"/>
            <a:ext cx="6420329" cy="4483865"/>
          </a:xfrm>
          <a:solidFill>
            <a:schemeClr val="accent4">
              <a:lumMod val="20000"/>
              <a:lumOff val="80000"/>
            </a:schemeClr>
          </a:solidFill>
        </p:spPr>
        <p:txBody>
          <a:bodyPr>
            <a:noAutofit/>
          </a:bodyPr>
          <a:lstStyle/>
          <a:p>
            <a:pPr marL="0" indent="0">
              <a:buNone/>
            </a:pPr>
            <a:r>
              <a:rPr lang="it-IT" i="1" dirty="0" smtClean="0">
                <a:latin typeface="Aparajita" panose="020B0604020202020204" pitchFamily="34" charset="0"/>
                <a:cs typeface="Aparajita" panose="020B0604020202020204" pitchFamily="34" charset="0"/>
              </a:rPr>
              <a:t>Tali portenti aveva costruito l’ingegnoso </a:t>
            </a:r>
            <a:r>
              <a:rPr lang="it-IT" i="1" dirty="0" err="1" smtClean="0">
                <a:latin typeface="Aparajita" panose="020B0604020202020204" pitchFamily="34" charset="0"/>
                <a:cs typeface="Aparajita" panose="020B0604020202020204" pitchFamily="34" charset="0"/>
              </a:rPr>
              <a:t>Efesto</a:t>
            </a:r>
            <a:r>
              <a:rPr lang="it-IT" i="1" dirty="0" smtClean="0">
                <a:latin typeface="Aparajita" panose="020B0604020202020204" pitchFamily="34" charset="0"/>
                <a:cs typeface="Aparajita" panose="020B0604020202020204" pitchFamily="34" charset="0"/>
              </a:rPr>
              <a:t> / nel palazzo di </a:t>
            </a:r>
            <a:r>
              <a:rPr lang="it-IT" i="1" dirty="0" err="1" smtClean="0">
                <a:latin typeface="Aparajita" panose="020B0604020202020204" pitchFamily="34" charset="0"/>
                <a:cs typeface="Aparajita" panose="020B0604020202020204" pitchFamily="34" charset="0"/>
              </a:rPr>
              <a:t>Eeta</a:t>
            </a:r>
            <a:r>
              <a:rPr lang="it-IT" i="1" dirty="0" smtClean="0">
                <a:latin typeface="Aparajita" panose="020B0604020202020204" pitchFamily="34" charset="0"/>
                <a:cs typeface="Aparajita" panose="020B0604020202020204" pitchFamily="34" charset="0"/>
              </a:rPr>
              <a:t> </a:t>
            </a:r>
            <a:r>
              <a:rPr lang="it-IT" i="1" dirty="0" err="1" smtClean="0">
                <a:latin typeface="Aparajita" panose="020B0604020202020204" pitchFamily="34" charset="0"/>
                <a:cs typeface="Aparajita" panose="020B0604020202020204" pitchFamily="34" charset="0"/>
              </a:rPr>
              <a:t>Citeo</a:t>
            </a:r>
            <a:r>
              <a:rPr lang="it-IT" i="1" dirty="0" smtClean="0">
                <a:latin typeface="Aparajita" panose="020B0604020202020204" pitchFamily="34" charset="0"/>
                <a:cs typeface="Aparajita" panose="020B0604020202020204" pitchFamily="34" charset="0"/>
              </a:rPr>
              <a:t>: e aveva anche forgiato per lui / dei tori dai piedi di bronzo, che dalle bronzee bocche / soffiavano fuoco tremendo, e inoltre un aratro – unico / blocco di duro acciaio – come ringraziamento al Sole / per averlo accolto sul suo carro quando fu sul punto / di perire nella battaglia di </a:t>
            </a:r>
            <a:r>
              <a:rPr lang="it-IT" i="1" dirty="0" err="1" smtClean="0">
                <a:latin typeface="Aparajita" panose="020B0604020202020204" pitchFamily="34" charset="0"/>
                <a:cs typeface="Aparajita" panose="020B0604020202020204" pitchFamily="34" charset="0"/>
              </a:rPr>
              <a:t>Flegra</a:t>
            </a:r>
            <a:r>
              <a:rPr lang="it-IT" i="1" dirty="0" smtClean="0">
                <a:latin typeface="Aparajita" panose="020B0604020202020204" pitchFamily="34" charset="0"/>
                <a:cs typeface="Aparajita" panose="020B0604020202020204" pitchFamily="34" charset="0"/>
              </a:rPr>
              <a:t>. Era lavorato a sbalzi / anche il portone centrale, e accanto ad esso altre porte / doppie e ben fatte, immettevano nelle stanze / da ambedue le parti, lungo il sontuoso porticato.</a:t>
            </a:r>
            <a:endParaRPr lang="it-IT" i="1" dirty="0">
              <a:latin typeface="Aparajita" panose="020B0604020202020204" pitchFamily="34" charset="0"/>
              <a:cs typeface="Aparajita" panose="020B0604020202020204" pitchFamily="34" charset="0"/>
            </a:endParaRPr>
          </a:p>
        </p:txBody>
      </p:sp>
      <p:pic>
        <p:nvPicPr>
          <p:cNvPr id="1026" name="Picture 2" descr="Imma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2502" y="2465095"/>
            <a:ext cx="2932628" cy="2726531"/>
          </a:xfrm>
          <a:prstGeom prst="rect">
            <a:avLst/>
          </a:prstGeom>
          <a:noFill/>
          <a:ln w="28575">
            <a:solidFill>
              <a:schemeClr val="accent4">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276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220337"/>
            <a:ext cx="10515600" cy="1057620"/>
          </a:xfrm>
        </p:spPr>
        <p:txBody>
          <a:bodyPr/>
          <a:lstStyle/>
          <a:p>
            <a:r>
              <a:rPr lang="it-IT" b="1" dirty="0" smtClean="0">
                <a:solidFill>
                  <a:srgbClr val="C00000"/>
                </a:solidFill>
                <a:effectLst>
                  <a:outerShdw blurRad="38100" dist="38100" dir="2700000" algn="tl">
                    <a:srgbClr val="000000">
                      <a:alpha val="43137"/>
                    </a:srgbClr>
                  </a:outerShdw>
                </a:effectLst>
              </a:rPr>
              <a:t>Gli abitanti del Palazzo</a:t>
            </a:r>
            <a:endParaRPr lang="it-IT" b="1" dirty="0">
              <a:solidFill>
                <a:srgbClr val="C00000"/>
              </a:solidFill>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a:xfrm>
            <a:off x="839788" y="1145754"/>
            <a:ext cx="7962689" cy="1244906"/>
          </a:xfrm>
        </p:spPr>
        <p:txBody>
          <a:bodyPr>
            <a:normAutofit/>
          </a:bodyPr>
          <a:lstStyle/>
          <a:p>
            <a:r>
              <a:rPr lang="it-IT" dirty="0"/>
              <a:t>Apollonio Rodio, </a:t>
            </a:r>
            <a:r>
              <a:rPr lang="it-IT" b="0" i="1" dirty="0"/>
              <a:t>Argonautiche </a:t>
            </a:r>
            <a:r>
              <a:rPr lang="it-IT" b="0" dirty="0"/>
              <a:t>III </a:t>
            </a:r>
            <a:r>
              <a:rPr lang="it-IT" b="0" dirty="0" smtClean="0"/>
              <a:t>238-248</a:t>
            </a:r>
            <a:endParaRPr lang="it-IT" dirty="0"/>
          </a:p>
          <a:p>
            <a:endParaRPr lang="it-IT" dirty="0"/>
          </a:p>
        </p:txBody>
      </p:sp>
      <p:sp>
        <p:nvSpPr>
          <p:cNvPr id="9" name="Segnaposto contenuto 8"/>
          <p:cNvSpPr>
            <a:spLocks noGrp="1"/>
          </p:cNvSpPr>
          <p:nvPr>
            <p:ph sz="half" idx="2"/>
          </p:nvPr>
        </p:nvSpPr>
        <p:spPr>
          <a:xfrm>
            <a:off x="839788" y="2776249"/>
            <a:ext cx="9978777" cy="2952522"/>
          </a:xfrm>
          <a:solidFill>
            <a:schemeClr val="accent6">
              <a:lumMod val="20000"/>
              <a:lumOff val="80000"/>
            </a:schemeClr>
          </a:solidFill>
        </p:spPr>
        <p:txBody>
          <a:bodyPr>
            <a:noAutofit/>
          </a:bodyPr>
          <a:lstStyle/>
          <a:p>
            <a:pPr marL="0" indent="0" algn="just">
              <a:buNone/>
            </a:pPr>
            <a:r>
              <a:rPr lang="it-IT" sz="3200" i="1" dirty="0" smtClean="0">
                <a:latin typeface="Aparajita" panose="020B0604020202020204" pitchFamily="34" charset="0"/>
                <a:cs typeface="Aparajita" panose="020B0604020202020204" pitchFamily="34" charset="0"/>
              </a:rPr>
              <a:t>Sul lato trasversale ai portici, a destra e a sinistra, / sorgevano edifici più alti, e nel più alto di tutti / dimorava </a:t>
            </a:r>
            <a:r>
              <a:rPr lang="it-IT" sz="3200" b="1" i="1" dirty="0" err="1" smtClean="0">
                <a:latin typeface="Aparajita" panose="020B0604020202020204" pitchFamily="34" charset="0"/>
                <a:cs typeface="Aparajita" panose="020B0604020202020204" pitchFamily="34" charset="0"/>
              </a:rPr>
              <a:t>Eeta</a:t>
            </a:r>
            <a:r>
              <a:rPr lang="it-IT" sz="3200" i="1" dirty="0" smtClean="0">
                <a:latin typeface="Aparajita" panose="020B0604020202020204" pitchFamily="34" charset="0"/>
                <a:cs typeface="Aparajita" panose="020B0604020202020204" pitchFamily="34" charset="0"/>
              </a:rPr>
              <a:t>, il sovrano, insieme con la sua sposa, / mentre in un altro stava </a:t>
            </a:r>
            <a:r>
              <a:rPr lang="it-IT" sz="3200" b="1" i="1" dirty="0" err="1" smtClean="0">
                <a:latin typeface="Aparajita" panose="020B0604020202020204" pitchFamily="34" charset="0"/>
                <a:cs typeface="Aparajita" panose="020B0604020202020204" pitchFamily="34" charset="0"/>
              </a:rPr>
              <a:t>Assirto</a:t>
            </a:r>
            <a:r>
              <a:rPr lang="it-IT" sz="3200" i="1" dirty="0" smtClean="0">
                <a:latin typeface="Aparajita" panose="020B0604020202020204" pitchFamily="34" charset="0"/>
                <a:cs typeface="Aparajita" panose="020B0604020202020204" pitchFamily="34" charset="0"/>
              </a:rPr>
              <a:t>, figlio di </a:t>
            </a:r>
            <a:r>
              <a:rPr lang="it-IT" sz="3200" i="1" dirty="0" err="1" smtClean="0">
                <a:latin typeface="Aparajita" panose="020B0604020202020204" pitchFamily="34" charset="0"/>
                <a:cs typeface="Aparajita" panose="020B0604020202020204" pitchFamily="34" charset="0"/>
              </a:rPr>
              <a:t>Eeta</a:t>
            </a:r>
            <a:r>
              <a:rPr lang="it-IT" sz="3200" i="1" dirty="0" smtClean="0">
                <a:latin typeface="Aparajita" panose="020B0604020202020204" pitchFamily="34" charset="0"/>
                <a:cs typeface="Aparajita" panose="020B0604020202020204" pitchFamily="34" charset="0"/>
              </a:rPr>
              <a:t>: / gli aveva dato la vita </a:t>
            </a:r>
            <a:r>
              <a:rPr lang="it-IT" sz="3200" i="1" dirty="0" err="1" smtClean="0">
                <a:latin typeface="Aparajita" panose="020B0604020202020204" pitchFamily="34" charset="0"/>
                <a:cs typeface="Aparajita" panose="020B0604020202020204" pitchFamily="34" charset="0"/>
              </a:rPr>
              <a:t>Asteròdea</a:t>
            </a:r>
            <a:r>
              <a:rPr lang="it-IT" sz="3200" i="1" dirty="0" smtClean="0">
                <a:latin typeface="Aparajita" panose="020B0604020202020204" pitchFamily="34" charset="0"/>
                <a:cs typeface="Aparajita" panose="020B0604020202020204" pitchFamily="34" charset="0"/>
              </a:rPr>
              <a:t>, ninfa del Caucaso, / prima che </a:t>
            </a:r>
            <a:r>
              <a:rPr lang="it-IT" sz="3200" i="1" dirty="0" err="1" smtClean="0">
                <a:latin typeface="Aparajita" panose="020B0604020202020204" pitchFamily="34" charset="0"/>
                <a:cs typeface="Aparajita" panose="020B0604020202020204" pitchFamily="34" charset="0"/>
              </a:rPr>
              <a:t>Eeta</a:t>
            </a:r>
            <a:r>
              <a:rPr lang="it-IT" sz="3200" i="1" dirty="0" smtClean="0">
                <a:latin typeface="Aparajita" panose="020B0604020202020204" pitchFamily="34" charset="0"/>
                <a:cs typeface="Aparajita" panose="020B0604020202020204" pitchFamily="34" charset="0"/>
              </a:rPr>
              <a:t> prendesse come sposa legittima / </a:t>
            </a:r>
            <a:r>
              <a:rPr lang="it-IT" sz="3200" b="1" i="1" dirty="0" err="1" smtClean="0">
                <a:latin typeface="Aparajita" panose="020B0604020202020204" pitchFamily="34" charset="0"/>
                <a:cs typeface="Aparajita" panose="020B0604020202020204" pitchFamily="34" charset="0"/>
              </a:rPr>
              <a:t>Idìa</a:t>
            </a:r>
            <a:r>
              <a:rPr lang="it-IT" sz="3200" i="1" dirty="0" smtClean="0">
                <a:latin typeface="Aparajita" panose="020B0604020202020204" pitchFamily="34" charset="0"/>
                <a:cs typeface="Aparajita" panose="020B0604020202020204" pitchFamily="34" charset="0"/>
              </a:rPr>
              <a:t>, l’ultima nata di Teti ed Oceano; …/ Nelle altre dimore stavano insieme con le ancelle, / le due figlie di </a:t>
            </a:r>
            <a:r>
              <a:rPr lang="it-IT" sz="3200" i="1" dirty="0" err="1" smtClean="0">
                <a:latin typeface="Aparajita" panose="020B0604020202020204" pitchFamily="34" charset="0"/>
                <a:cs typeface="Aparajita" panose="020B0604020202020204" pitchFamily="34" charset="0"/>
              </a:rPr>
              <a:t>Eeta</a:t>
            </a:r>
            <a:r>
              <a:rPr lang="it-IT" sz="3200" i="1" dirty="0" smtClean="0">
                <a:latin typeface="Aparajita" panose="020B0604020202020204" pitchFamily="34" charset="0"/>
                <a:cs typeface="Aparajita" panose="020B0604020202020204" pitchFamily="34" charset="0"/>
              </a:rPr>
              <a:t> </a:t>
            </a:r>
            <a:r>
              <a:rPr lang="it-IT" sz="3200" b="1" i="1" dirty="0" err="1" smtClean="0">
                <a:latin typeface="Aparajita" panose="020B0604020202020204" pitchFamily="34" charset="0"/>
                <a:cs typeface="Aparajita" panose="020B0604020202020204" pitchFamily="34" charset="0"/>
              </a:rPr>
              <a:t>Calciope</a:t>
            </a:r>
            <a:r>
              <a:rPr lang="it-IT" sz="3200" i="1" dirty="0" smtClean="0">
                <a:latin typeface="Aparajita" panose="020B0604020202020204" pitchFamily="34" charset="0"/>
                <a:cs typeface="Aparajita" panose="020B0604020202020204" pitchFamily="34" charset="0"/>
              </a:rPr>
              <a:t> e </a:t>
            </a:r>
            <a:r>
              <a:rPr lang="it-IT" sz="3200" b="1" i="1" dirty="0" smtClean="0">
                <a:latin typeface="Aparajita" panose="020B0604020202020204" pitchFamily="34" charset="0"/>
                <a:cs typeface="Aparajita" panose="020B0604020202020204" pitchFamily="34" charset="0"/>
              </a:rPr>
              <a:t>Medea</a:t>
            </a:r>
            <a:r>
              <a:rPr lang="it-IT" sz="3200" i="1" dirty="0" smtClean="0">
                <a:latin typeface="Aparajita" panose="020B0604020202020204" pitchFamily="34" charset="0"/>
                <a:cs typeface="Aparajita" panose="020B0604020202020204" pitchFamily="34" charset="0"/>
              </a:rPr>
              <a:t>…</a:t>
            </a:r>
            <a:endParaRPr lang="it-IT" sz="3200" dirty="0">
              <a:latin typeface="Aparajita" panose="020B0604020202020204" pitchFamily="34" charset="0"/>
              <a:cs typeface="Aparajita" panose="020B0604020202020204" pitchFamily="34" charset="0"/>
            </a:endParaRPr>
          </a:p>
        </p:txBody>
      </p:sp>
      <p:pic>
        <p:nvPicPr>
          <p:cNvPr id="3074" name="Picture 2" descr="Risultati immagini per antichi palazzi greci"/>
          <p:cNvPicPr>
            <a:picLocks noChangeAspect="1" noChangeArrowheads="1"/>
          </p:cNvPicPr>
          <p:nvPr/>
        </p:nvPicPr>
        <p:blipFill rotWithShape="1">
          <a:blip r:embed="rId2">
            <a:extLst>
              <a:ext uri="{28A0092B-C50C-407E-A947-70E740481C1C}">
                <a14:useLocalDpi xmlns:a14="http://schemas.microsoft.com/office/drawing/2010/main" val="0"/>
              </a:ext>
            </a:extLst>
          </a:blip>
          <a:srcRect l="35460" t="2722" r="528" b="2981"/>
          <a:stretch/>
        </p:blipFill>
        <p:spPr bwMode="auto">
          <a:xfrm>
            <a:off x="7216048" y="605928"/>
            <a:ext cx="2862884" cy="1784732"/>
          </a:xfrm>
          <a:prstGeom prst="rect">
            <a:avLst/>
          </a:prstGeom>
          <a:noFill/>
          <a:ln w="28575">
            <a:solidFill>
              <a:schemeClr val="accent6">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326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220337"/>
            <a:ext cx="10515600" cy="925417"/>
          </a:xfrm>
        </p:spPr>
        <p:txBody>
          <a:bodyPr/>
          <a:lstStyle/>
          <a:p>
            <a:r>
              <a:rPr lang="it-IT" b="1" dirty="0" smtClean="0">
                <a:solidFill>
                  <a:srgbClr val="C00000"/>
                </a:solidFill>
                <a:effectLst>
                  <a:outerShdw blurRad="38100" dist="38100" dir="2700000" algn="tl">
                    <a:srgbClr val="000000">
                      <a:alpha val="43137"/>
                    </a:srgbClr>
                  </a:outerShdw>
                </a:effectLst>
              </a:rPr>
              <a:t>Gli abitanti del Palazzo</a:t>
            </a:r>
            <a:endParaRPr lang="it-IT" b="1" dirty="0">
              <a:solidFill>
                <a:srgbClr val="C00000"/>
              </a:solidFill>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a:xfrm>
            <a:off x="839788" y="1145754"/>
            <a:ext cx="7962689" cy="1090669"/>
          </a:xfrm>
        </p:spPr>
        <p:txBody>
          <a:bodyPr>
            <a:normAutofit/>
          </a:bodyPr>
          <a:lstStyle/>
          <a:p>
            <a:r>
              <a:rPr lang="it-IT" dirty="0"/>
              <a:t>Apollonio Rodio, </a:t>
            </a:r>
            <a:r>
              <a:rPr lang="it-IT" b="0" i="1" dirty="0"/>
              <a:t>Argonautiche </a:t>
            </a:r>
            <a:r>
              <a:rPr lang="it-IT" b="0" dirty="0"/>
              <a:t>III </a:t>
            </a:r>
            <a:r>
              <a:rPr lang="it-IT" b="0" dirty="0" smtClean="0"/>
              <a:t>248-252</a:t>
            </a:r>
            <a:endParaRPr lang="it-IT" dirty="0"/>
          </a:p>
          <a:p>
            <a:endParaRPr lang="it-IT" dirty="0"/>
          </a:p>
        </p:txBody>
      </p:sp>
      <p:sp>
        <p:nvSpPr>
          <p:cNvPr id="9" name="Segnaposto contenuto 8"/>
          <p:cNvSpPr>
            <a:spLocks noGrp="1"/>
          </p:cNvSpPr>
          <p:nvPr>
            <p:ph sz="half" idx="2"/>
          </p:nvPr>
        </p:nvSpPr>
        <p:spPr>
          <a:xfrm>
            <a:off x="6400800" y="1465243"/>
            <a:ext cx="5089792" cy="4406747"/>
          </a:xfrm>
          <a:solidFill>
            <a:schemeClr val="accent6">
              <a:lumMod val="20000"/>
              <a:lumOff val="80000"/>
            </a:schemeClr>
          </a:solidFill>
        </p:spPr>
        <p:txBody>
          <a:bodyPr>
            <a:noAutofit/>
          </a:bodyPr>
          <a:lstStyle/>
          <a:p>
            <a:pPr marL="0" indent="0" algn="just">
              <a:buNone/>
            </a:pPr>
            <a:r>
              <a:rPr lang="it-IT" sz="3600" i="1" dirty="0" smtClean="0">
                <a:latin typeface="Aparajita" panose="020B0604020202020204" pitchFamily="34" charset="0"/>
                <a:cs typeface="Aparajita" panose="020B0604020202020204" pitchFamily="34" charset="0"/>
              </a:rPr>
              <a:t>… proprio Medea / essi videro passare dalla sua stanza a quella della sorella. / </a:t>
            </a:r>
            <a:r>
              <a:rPr lang="it-IT" sz="3600" b="1" i="1" dirty="0" smtClean="0">
                <a:latin typeface="Aparajita" panose="020B0604020202020204" pitchFamily="34" charset="0"/>
                <a:cs typeface="Aparajita" panose="020B0604020202020204" pitchFamily="34" charset="0"/>
              </a:rPr>
              <a:t>Era l’aveva trattenuta in casa: di solito non indugiava / nella reggia, ma per tutto il giorno si occupava / del tempio di </a:t>
            </a:r>
            <a:r>
              <a:rPr lang="it-IT" sz="3600" b="1" i="1" dirty="0" err="1" smtClean="0">
                <a:latin typeface="Aparajita" panose="020B0604020202020204" pitchFamily="34" charset="0"/>
                <a:cs typeface="Aparajita" panose="020B0604020202020204" pitchFamily="34" charset="0"/>
              </a:rPr>
              <a:t>Ecate</a:t>
            </a:r>
            <a:r>
              <a:rPr lang="it-IT" sz="3600" b="1" i="1" dirty="0" smtClean="0">
                <a:latin typeface="Aparajita" panose="020B0604020202020204" pitchFamily="34" charset="0"/>
                <a:cs typeface="Aparajita" panose="020B0604020202020204" pitchFamily="34" charset="0"/>
              </a:rPr>
              <a:t>, essendo sacerdotessa della dea</a:t>
            </a:r>
            <a:r>
              <a:rPr lang="it-IT" sz="3600" dirty="0" smtClean="0">
                <a:latin typeface="Aparajita" panose="020B0604020202020204" pitchFamily="34" charset="0"/>
                <a:cs typeface="Aparajita" panose="020B0604020202020204" pitchFamily="34" charset="0"/>
              </a:rPr>
              <a:t>.</a:t>
            </a:r>
            <a:endParaRPr lang="it-IT" sz="3600" dirty="0">
              <a:latin typeface="Aparajita" panose="020B0604020202020204" pitchFamily="34" charset="0"/>
              <a:cs typeface="Aparajita" panose="020B0604020202020204" pitchFamily="34" charset="0"/>
            </a:endParaRPr>
          </a:p>
        </p:txBody>
      </p:sp>
      <p:pic>
        <p:nvPicPr>
          <p:cNvPr id="3074" name="Picture 2" descr="Risultati immagini per antichi palazzi greci"/>
          <p:cNvPicPr>
            <a:picLocks noChangeAspect="1" noChangeArrowheads="1"/>
          </p:cNvPicPr>
          <p:nvPr/>
        </p:nvPicPr>
        <p:blipFill rotWithShape="1">
          <a:blip r:embed="rId2">
            <a:extLst>
              <a:ext uri="{28A0092B-C50C-407E-A947-70E740481C1C}">
                <a14:useLocalDpi xmlns:a14="http://schemas.microsoft.com/office/drawing/2010/main" val="0"/>
              </a:ext>
            </a:extLst>
          </a:blip>
          <a:srcRect l="35460" t="2722" r="528" b="2981"/>
          <a:stretch/>
        </p:blipFill>
        <p:spPr bwMode="auto">
          <a:xfrm>
            <a:off x="1366090" y="2071171"/>
            <a:ext cx="4120309" cy="3723700"/>
          </a:xfrm>
          <a:prstGeom prst="rect">
            <a:avLst/>
          </a:prstGeom>
          <a:noFill/>
          <a:ln w="28575">
            <a:solidFill>
              <a:schemeClr val="accent6">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392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220338"/>
            <a:ext cx="10515600" cy="610690"/>
          </a:xfrm>
        </p:spPr>
        <p:txBody>
          <a:bodyPr>
            <a:normAutofit fontScale="90000"/>
          </a:bodyPr>
          <a:lstStyle/>
          <a:p>
            <a:pPr algn="ctr"/>
            <a:r>
              <a:rPr lang="it-IT" b="1" dirty="0">
                <a:solidFill>
                  <a:srgbClr val="C00000"/>
                </a:solidFill>
                <a:effectLst>
                  <a:outerShdw blurRad="38100" dist="38100" dir="2700000" algn="tl">
                    <a:srgbClr val="000000">
                      <a:alpha val="43137"/>
                    </a:srgbClr>
                  </a:outerShdw>
                </a:effectLst>
              </a:rPr>
              <a:t>Lo scompiglio della reggia</a:t>
            </a:r>
            <a:endParaRPr lang="it-IT" dirty="0"/>
          </a:p>
        </p:txBody>
      </p:sp>
      <p:sp>
        <p:nvSpPr>
          <p:cNvPr id="8" name="Segnaposto testo 7"/>
          <p:cNvSpPr>
            <a:spLocks noGrp="1"/>
          </p:cNvSpPr>
          <p:nvPr>
            <p:ph type="body" idx="1"/>
          </p:nvPr>
        </p:nvSpPr>
        <p:spPr>
          <a:xfrm>
            <a:off x="5971142" y="1040346"/>
            <a:ext cx="3459297" cy="1033231"/>
          </a:xfrm>
        </p:spPr>
        <p:txBody>
          <a:bodyPr>
            <a:normAutofit/>
          </a:bodyPr>
          <a:lstStyle/>
          <a:p>
            <a:pPr algn="ctr"/>
            <a:r>
              <a:rPr lang="it-IT" sz="1400" b="0" dirty="0"/>
              <a:t>Particolare del fregio </a:t>
            </a:r>
            <a:r>
              <a:rPr lang="it-IT" sz="1400" b="0" dirty="0" smtClean="0"/>
              <a:t>dall’altare                               del </a:t>
            </a:r>
            <a:r>
              <a:rPr lang="it-IT" sz="1400" b="0" dirty="0"/>
              <a:t>console Domizio </a:t>
            </a:r>
            <a:r>
              <a:rPr lang="it-IT" sz="1400" b="0" dirty="0" err="1"/>
              <a:t>Enobarbo</a:t>
            </a:r>
            <a:r>
              <a:rPr lang="it-IT" sz="1400" b="0" dirty="0"/>
              <a:t> </a:t>
            </a:r>
            <a:r>
              <a:rPr lang="it-IT" sz="1400" b="0" dirty="0" smtClean="0"/>
              <a:t>                              Parigi</a:t>
            </a:r>
            <a:r>
              <a:rPr lang="it-IT" sz="1400" b="0" dirty="0"/>
              <a:t>,  Museo del Louvre</a:t>
            </a:r>
          </a:p>
          <a:p>
            <a:endParaRPr lang="it-IT" dirty="0"/>
          </a:p>
        </p:txBody>
      </p:sp>
      <p:sp>
        <p:nvSpPr>
          <p:cNvPr id="10" name="Segnaposto testo 9"/>
          <p:cNvSpPr>
            <a:spLocks noGrp="1"/>
          </p:cNvSpPr>
          <p:nvPr>
            <p:ph type="body" sz="quarter" idx="3"/>
          </p:nvPr>
        </p:nvSpPr>
        <p:spPr>
          <a:xfrm>
            <a:off x="839787" y="1040348"/>
            <a:ext cx="5527961" cy="823911"/>
          </a:xfrm>
        </p:spPr>
        <p:txBody>
          <a:bodyPr/>
          <a:lstStyle/>
          <a:p>
            <a:r>
              <a:rPr lang="it-IT" sz="2000" dirty="0"/>
              <a:t>Apollonio Rodio, </a:t>
            </a:r>
            <a:r>
              <a:rPr lang="it-IT" sz="2000" b="0" i="1" dirty="0"/>
              <a:t>Argonautiche </a:t>
            </a:r>
            <a:r>
              <a:rPr lang="it-IT" sz="2000" b="0" dirty="0"/>
              <a:t>III </a:t>
            </a:r>
            <a:r>
              <a:rPr lang="it-IT" sz="2000" b="0" i="1" dirty="0"/>
              <a:t> </a:t>
            </a:r>
            <a:r>
              <a:rPr lang="it-IT" sz="2000" b="0" dirty="0"/>
              <a:t>253-274</a:t>
            </a:r>
            <a:endParaRPr lang="it-IT" sz="2000" dirty="0"/>
          </a:p>
          <a:p>
            <a:endParaRPr lang="it-IT" dirty="0"/>
          </a:p>
        </p:txBody>
      </p:sp>
      <p:sp>
        <p:nvSpPr>
          <p:cNvPr id="11" name="Segnaposto contenuto 10"/>
          <p:cNvSpPr>
            <a:spLocks noGrp="1"/>
          </p:cNvSpPr>
          <p:nvPr>
            <p:ph sz="quarter" idx="4"/>
          </p:nvPr>
        </p:nvSpPr>
        <p:spPr>
          <a:xfrm>
            <a:off x="839787" y="1864259"/>
            <a:ext cx="10515601" cy="4106883"/>
          </a:xfrm>
          <a:solidFill>
            <a:schemeClr val="accent4">
              <a:lumMod val="20000"/>
              <a:lumOff val="80000"/>
            </a:schemeClr>
          </a:solidFill>
        </p:spPr>
        <p:txBody>
          <a:bodyPr>
            <a:noAutofit/>
          </a:bodyPr>
          <a:lstStyle/>
          <a:p>
            <a:pPr marL="0" indent="0" algn="just">
              <a:buNone/>
            </a:pPr>
            <a:r>
              <a:rPr lang="it-IT" sz="3200" b="1" i="1" dirty="0">
                <a:latin typeface="Aparajita" panose="020B0604020202020204" pitchFamily="34" charset="0"/>
                <a:cs typeface="Aparajita" panose="020B0604020202020204" pitchFamily="34" charset="0"/>
              </a:rPr>
              <a:t>Gridò [Medea] quando vide gli uomini accanto a sé</a:t>
            </a:r>
            <a:r>
              <a:rPr lang="it-IT" sz="3200" i="1" dirty="0">
                <a:latin typeface="Aparajita" panose="020B0604020202020204" pitchFamily="34" charset="0"/>
                <a:cs typeface="Aparajita" panose="020B0604020202020204" pitchFamily="34" charset="0"/>
              </a:rPr>
              <a:t>, e </a:t>
            </a:r>
            <a:r>
              <a:rPr lang="it-IT" sz="3200" i="1" dirty="0" err="1">
                <a:latin typeface="Aparajita" panose="020B0604020202020204" pitchFamily="34" charset="0"/>
                <a:cs typeface="Aparajita" panose="020B0604020202020204" pitchFamily="34" charset="0"/>
              </a:rPr>
              <a:t>Calciope</a:t>
            </a:r>
            <a:r>
              <a:rPr lang="it-IT" sz="3200" i="1" dirty="0">
                <a:latin typeface="Aparajita" panose="020B0604020202020204" pitchFamily="34" charset="0"/>
                <a:cs typeface="Aparajita" panose="020B0604020202020204" pitchFamily="34" charset="0"/>
              </a:rPr>
              <a:t> / la udì distintamente: </a:t>
            </a:r>
            <a:r>
              <a:rPr lang="it-IT" sz="3200" b="1" i="1" dirty="0">
                <a:latin typeface="Aparajita" panose="020B0604020202020204" pitchFamily="34" charset="0"/>
                <a:cs typeface="Aparajita" panose="020B0604020202020204" pitchFamily="34" charset="0"/>
              </a:rPr>
              <a:t>le sue ancelle </a:t>
            </a:r>
            <a:r>
              <a:rPr lang="it-IT" sz="3200" i="1" dirty="0">
                <a:latin typeface="Aparajita" panose="020B0604020202020204" pitchFamily="34" charset="0"/>
                <a:cs typeface="Aparajita" panose="020B0604020202020204" pitchFamily="34" charset="0"/>
              </a:rPr>
              <a:t>gettarono </a:t>
            </a:r>
            <a:r>
              <a:rPr lang="it-IT" sz="3200" i="1" dirty="0" smtClean="0">
                <a:latin typeface="Aparajita" panose="020B0604020202020204" pitchFamily="34" charset="0"/>
                <a:cs typeface="Aparajita" panose="020B0604020202020204" pitchFamily="34" charset="0"/>
              </a:rPr>
              <a:t>via </a:t>
            </a:r>
            <a:r>
              <a:rPr lang="it-IT" sz="3200" i="1" dirty="0">
                <a:latin typeface="Aparajita" panose="020B0604020202020204" pitchFamily="34" charset="0"/>
                <a:cs typeface="Aparajita" panose="020B0604020202020204" pitchFamily="34" charset="0"/>
              </a:rPr>
              <a:t>fusi / e gomitoli, e in massa </a:t>
            </a:r>
            <a:r>
              <a:rPr lang="it-IT" sz="3200" b="1" i="1" dirty="0">
                <a:latin typeface="Aparajita" panose="020B0604020202020204" pitchFamily="34" charset="0"/>
                <a:cs typeface="Aparajita" panose="020B0604020202020204" pitchFamily="34" charset="0"/>
              </a:rPr>
              <a:t>si precipitarono fuori </a:t>
            </a:r>
            <a:r>
              <a:rPr lang="it-IT" sz="3200" i="1" dirty="0">
                <a:latin typeface="Aparajita" panose="020B0604020202020204" pitchFamily="34" charset="0"/>
                <a:cs typeface="Aparajita" panose="020B0604020202020204" pitchFamily="34" charset="0"/>
              </a:rPr>
              <a:t>con lei. / Fu allora che </a:t>
            </a:r>
            <a:r>
              <a:rPr lang="it-IT" sz="3200" b="1" i="1" dirty="0" err="1">
                <a:latin typeface="Aparajita" panose="020B0604020202020204" pitchFamily="34" charset="0"/>
                <a:cs typeface="Aparajita" panose="020B0604020202020204" pitchFamily="34" charset="0"/>
              </a:rPr>
              <a:t>Calciope</a:t>
            </a:r>
            <a:r>
              <a:rPr lang="it-IT" sz="3200" b="1" i="1" dirty="0">
                <a:latin typeface="Aparajita" panose="020B0604020202020204" pitchFamily="34" charset="0"/>
                <a:cs typeface="Aparajita" panose="020B0604020202020204" pitchFamily="34" charset="0"/>
              </a:rPr>
              <a:t> vide i suoi figli</a:t>
            </a:r>
            <a:r>
              <a:rPr lang="it-IT" sz="3200" i="1" dirty="0">
                <a:latin typeface="Aparajita" panose="020B0604020202020204" pitchFamily="34" charset="0"/>
                <a:cs typeface="Aparajita" panose="020B0604020202020204" pitchFamily="34" charset="0"/>
              </a:rPr>
              <a:t>, e con giubilo / levò le mani al cielo; anch’essi salutarono la loro madre / e l’abbracciarono, felici di rivederla… / …da ultimo </a:t>
            </a:r>
            <a:r>
              <a:rPr lang="it-IT" sz="3200" b="1" i="1" dirty="0">
                <a:latin typeface="Aparajita" panose="020B0604020202020204" pitchFamily="34" charset="0"/>
                <a:cs typeface="Aparajita" panose="020B0604020202020204" pitchFamily="34" charset="0"/>
              </a:rPr>
              <a:t>uscì lo stesso </a:t>
            </a:r>
            <a:r>
              <a:rPr lang="it-IT" sz="3200" b="1" i="1" dirty="0" err="1">
                <a:latin typeface="Aparajita" panose="020B0604020202020204" pitchFamily="34" charset="0"/>
                <a:cs typeface="Aparajita" panose="020B0604020202020204" pitchFamily="34" charset="0"/>
              </a:rPr>
              <a:t>Eeta</a:t>
            </a:r>
            <a:r>
              <a:rPr lang="it-IT" sz="3200" i="1" dirty="0">
                <a:latin typeface="Aparajita" panose="020B0604020202020204" pitchFamily="34" charset="0"/>
                <a:cs typeface="Aparajita" panose="020B0604020202020204" pitchFamily="34" charset="0"/>
              </a:rPr>
              <a:t>: </a:t>
            </a:r>
            <a:r>
              <a:rPr lang="it-IT" sz="3200" b="1" i="1" dirty="0">
                <a:latin typeface="Aparajita" panose="020B0604020202020204" pitchFamily="34" charset="0"/>
                <a:cs typeface="Aparajita" panose="020B0604020202020204" pitchFamily="34" charset="0"/>
              </a:rPr>
              <a:t>già / era fuori </a:t>
            </a:r>
            <a:r>
              <a:rPr lang="it-IT" sz="3200" b="1" i="1" dirty="0" err="1">
                <a:latin typeface="Aparajita" panose="020B0604020202020204" pitchFamily="34" charset="0"/>
                <a:cs typeface="Aparajita" panose="020B0604020202020204" pitchFamily="34" charset="0"/>
              </a:rPr>
              <a:t>Idìa</a:t>
            </a:r>
            <a:r>
              <a:rPr lang="it-IT" sz="3200" i="1" dirty="0">
                <a:latin typeface="Aparajita" panose="020B0604020202020204" pitchFamily="34" charset="0"/>
                <a:cs typeface="Aparajita" panose="020B0604020202020204" pitchFamily="34" charset="0"/>
              </a:rPr>
              <a:t>, la sua sposa, /che aveva udito </a:t>
            </a:r>
            <a:r>
              <a:rPr lang="it-IT" sz="3200" i="1" dirty="0" err="1">
                <a:latin typeface="Aparajita" panose="020B0604020202020204" pitchFamily="34" charset="0"/>
                <a:cs typeface="Aparajita" panose="020B0604020202020204" pitchFamily="34" charset="0"/>
              </a:rPr>
              <a:t>Calciope</a:t>
            </a:r>
            <a:r>
              <a:rPr lang="it-IT" sz="3200" i="1" dirty="0">
                <a:latin typeface="Aparajita" panose="020B0604020202020204" pitchFamily="34" charset="0"/>
                <a:cs typeface="Aparajita" panose="020B0604020202020204" pitchFamily="34" charset="0"/>
              </a:rPr>
              <a:t>. Subito tutto </a:t>
            </a:r>
            <a:r>
              <a:rPr lang="it-IT" sz="3200" b="1" i="1" dirty="0">
                <a:latin typeface="Aparajita" panose="020B0604020202020204" pitchFamily="34" charset="0"/>
                <a:cs typeface="Aparajita" panose="020B0604020202020204" pitchFamily="34" charset="0"/>
              </a:rPr>
              <a:t>il cortile fu pieno di folla</a:t>
            </a:r>
            <a:r>
              <a:rPr lang="it-IT" sz="3200" i="1" dirty="0">
                <a:latin typeface="Aparajita" panose="020B0604020202020204" pitchFamily="34" charset="0"/>
                <a:cs typeface="Aparajita" panose="020B0604020202020204" pitchFamily="34" charset="0"/>
              </a:rPr>
              <a:t>: / molti servi si affaccendavano intorno a un gran toro, / mentre altri facevano a pezzi la legna con la scure, / e altri ancora scaldavano l’acqua: nessuno / risparmiava la fatica pur di servire il sovrano. </a:t>
            </a:r>
          </a:p>
          <a:p>
            <a:pPr algn="just"/>
            <a:endParaRPr lang="it-IT" sz="3200" dirty="0"/>
          </a:p>
        </p:txBody>
      </p:sp>
      <p:pic>
        <p:nvPicPr>
          <p:cNvPr id="12" name="Segnaposto contenuto 11"/>
          <p:cNvPicPr>
            <a:picLocks noChangeAspect="1"/>
          </p:cNvPicPr>
          <p:nvPr/>
        </p:nvPicPr>
        <p:blipFill rotWithShape="1">
          <a:blip r:embed="rId2" cstate="print">
            <a:extLst>
              <a:ext uri="{28A0092B-C50C-407E-A947-70E740481C1C}">
                <a14:useLocalDpi xmlns:a14="http://schemas.microsoft.com/office/drawing/2010/main" val="0"/>
              </a:ext>
            </a:extLst>
          </a:blip>
          <a:srcRect l="17252" t="8839" r="42805" b="19266"/>
          <a:stretch/>
        </p:blipFill>
        <p:spPr>
          <a:xfrm>
            <a:off x="9140997" y="382492"/>
            <a:ext cx="2214391" cy="1377108"/>
          </a:xfrm>
          <a:prstGeom prst="rect">
            <a:avLst/>
          </a:prstGeom>
          <a:ln w="28575">
            <a:solidFill>
              <a:schemeClr val="accent4">
                <a:lumMod val="75000"/>
              </a:schemeClr>
            </a:solidFill>
          </a:ln>
        </p:spPr>
      </p:pic>
    </p:spTree>
    <p:extLst>
      <p:ext uri="{BB962C8B-B14F-4D97-AF65-F5344CB8AC3E}">
        <p14:creationId xmlns:p14="http://schemas.microsoft.com/office/powerpoint/2010/main" val="2692283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9788" y="264406"/>
            <a:ext cx="10515600" cy="638978"/>
          </a:xfrm>
        </p:spPr>
        <p:txBody>
          <a:bodyPr>
            <a:normAutofit fontScale="90000"/>
          </a:bodyPr>
          <a:lstStyle/>
          <a:p>
            <a:pPr algn="ctr"/>
            <a:r>
              <a:rPr lang="it-IT" b="1" dirty="0" smtClean="0">
                <a:solidFill>
                  <a:srgbClr val="C00000"/>
                </a:solidFill>
                <a:effectLst>
                  <a:outerShdw blurRad="38100" dist="38100" dir="2700000" algn="tl">
                    <a:srgbClr val="000000">
                      <a:alpha val="43137"/>
                    </a:srgbClr>
                  </a:outerShdw>
                </a:effectLst>
              </a:rPr>
              <a:t>Eros scocca la dolorosissima freccia</a:t>
            </a:r>
            <a:endParaRPr lang="it-IT" b="1" dirty="0">
              <a:solidFill>
                <a:srgbClr val="C00000"/>
              </a:solidFill>
              <a:effectLst>
                <a:outerShdw blurRad="38100" dist="38100" dir="2700000" algn="tl">
                  <a:srgbClr val="000000">
                    <a:alpha val="43137"/>
                  </a:srgbClr>
                </a:outerShdw>
              </a:effectLst>
            </a:endParaRPr>
          </a:p>
        </p:txBody>
      </p:sp>
      <p:sp>
        <p:nvSpPr>
          <p:cNvPr id="3" name="Segnaposto testo 2"/>
          <p:cNvSpPr>
            <a:spLocks noGrp="1"/>
          </p:cNvSpPr>
          <p:nvPr>
            <p:ph type="body" idx="1"/>
          </p:nvPr>
        </p:nvSpPr>
        <p:spPr>
          <a:xfrm>
            <a:off x="839788" y="1101688"/>
            <a:ext cx="5715248" cy="716096"/>
          </a:xfrm>
        </p:spPr>
        <p:txBody>
          <a:bodyPr/>
          <a:lstStyle/>
          <a:p>
            <a:r>
              <a:rPr lang="it-IT" dirty="0"/>
              <a:t>Apollonio Rodio, </a:t>
            </a:r>
            <a:r>
              <a:rPr lang="it-IT" b="0" i="1" dirty="0"/>
              <a:t>Argonautiche </a:t>
            </a:r>
            <a:r>
              <a:rPr lang="it-IT" b="0" dirty="0"/>
              <a:t>III </a:t>
            </a:r>
            <a:r>
              <a:rPr lang="it-IT" b="0" dirty="0" smtClean="0"/>
              <a:t>275-285</a:t>
            </a:r>
            <a:endParaRPr lang="it-IT" dirty="0"/>
          </a:p>
          <a:p>
            <a:endParaRPr lang="it-IT" dirty="0"/>
          </a:p>
        </p:txBody>
      </p:sp>
      <p:sp>
        <p:nvSpPr>
          <p:cNvPr id="4" name="Segnaposto contenuto 3"/>
          <p:cNvSpPr>
            <a:spLocks noGrp="1"/>
          </p:cNvSpPr>
          <p:nvPr>
            <p:ph sz="half" idx="2"/>
          </p:nvPr>
        </p:nvSpPr>
        <p:spPr>
          <a:xfrm>
            <a:off x="839789" y="1421176"/>
            <a:ext cx="7742351" cy="4538950"/>
          </a:xfrm>
          <a:solidFill>
            <a:schemeClr val="accent5">
              <a:lumMod val="20000"/>
              <a:lumOff val="80000"/>
            </a:schemeClr>
          </a:solidFill>
        </p:spPr>
        <p:txBody>
          <a:bodyPr>
            <a:noAutofit/>
          </a:bodyPr>
          <a:lstStyle/>
          <a:p>
            <a:pPr marL="0" indent="0">
              <a:buNone/>
            </a:pPr>
            <a:r>
              <a:rPr lang="it-IT" sz="3200" i="1" dirty="0" smtClean="0">
                <a:latin typeface="Aparajita" panose="020B0604020202020204" pitchFamily="34" charset="0"/>
                <a:cs typeface="Aparajita" panose="020B0604020202020204" pitchFamily="34" charset="0"/>
              </a:rPr>
              <a:t>Frattanto per l’aria luminosa </a:t>
            </a:r>
            <a:r>
              <a:rPr lang="it-IT" sz="3200" b="1" i="1" dirty="0" smtClean="0">
                <a:latin typeface="Aparajita" panose="020B0604020202020204" pitchFamily="34" charset="0"/>
                <a:cs typeface="Aparajita" panose="020B0604020202020204" pitchFamily="34" charset="0"/>
              </a:rPr>
              <a:t>giunse invisibile Eros </a:t>
            </a:r>
            <a:r>
              <a:rPr lang="it-IT" sz="3200" i="1" dirty="0" smtClean="0">
                <a:latin typeface="Aparajita" panose="020B0604020202020204" pitchFamily="34" charset="0"/>
                <a:cs typeface="Aparajita" panose="020B0604020202020204" pitchFamily="34" charset="0"/>
              </a:rPr>
              <a:t>/ smanioso di colpire, come piomba sulle giovenche / l’assillo che i pastori di buoi chiamano </a:t>
            </a:r>
            <a:r>
              <a:rPr lang="it-IT" sz="3200" i="1" dirty="0" err="1" smtClean="0">
                <a:latin typeface="Aparajita" panose="020B0604020202020204" pitchFamily="34" charset="0"/>
                <a:cs typeface="Aparajita" panose="020B0604020202020204" pitchFamily="34" charset="0"/>
              </a:rPr>
              <a:t>tafàno</a:t>
            </a:r>
            <a:r>
              <a:rPr lang="it-IT" sz="3200" i="1" dirty="0" smtClean="0">
                <a:latin typeface="Aparajita" panose="020B0604020202020204" pitchFamily="34" charset="0"/>
                <a:cs typeface="Aparajita" panose="020B0604020202020204" pitchFamily="34" charset="0"/>
              </a:rPr>
              <a:t>. / Tese l’arco in fretta nel vestibolo, sotto l’architrave, / e </a:t>
            </a:r>
            <a:r>
              <a:rPr lang="it-IT" sz="3200" b="1" i="1" dirty="0" smtClean="0">
                <a:latin typeface="Aparajita" panose="020B0604020202020204" pitchFamily="34" charset="0"/>
                <a:cs typeface="Aparajita" panose="020B0604020202020204" pitchFamily="34" charset="0"/>
              </a:rPr>
              <a:t>prese</a:t>
            </a:r>
            <a:r>
              <a:rPr lang="it-IT" sz="3200" i="1" dirty="0" smtClean="0">
                <a:latin typeface="Aparajita" panose="020B0604020202020204" pitchFamily="34" charset="0"/>
                <a:cs typeface="Aparajita" panose="020B0604020202020204" pitchFamily="34" charset="0"/>
              </a:rPr>
              <a:t> dalla faretra </a:t>
            </a:r>
            <a:r>
              <a:rPr lang="it-IT" sz="3200" b="1" i="1" dirty="0" smtClean="0">
                <a:latin typeface="Aparajita" panose="020B0604020202020204" pitchFamily="34" charset="0"/>
                <a:cs typeface="Aparajita" panose="020B0604020202020204" pitchFamily="34" charset="0"/>
              </a:rPr>
              <a:t>un dardo nuovo, dolorosissimo</a:t>
            </a:r>
            <a:r>
              <a:rPr lang="it-IT" sz="3200" i="1" dirty="0" smtClean="0">
                <a:latin typeface="Aparajita" panose="020B0604020202020204" pitchFamily="34" charset="0"/>
                <a:cs typeface="Aparajita" panose="020B0604020202020204" pitchFamily="34" charset="0"/>
              </a:rPr>
              <a:t>; / poi, non visto, superò la soglia a passi rapidi, / e cercando con gli occhi il bersaglio si rannicchiò / ai piedi dello stesso Giasone. Sistemata la cocca / nella corda e incurvato l’arco con le due mani, </a:t>
            </a:r>
            <a:r>
              <a:rPr lang="it-IT" sz="3200" b="1" i="1" dirty="0" smtClean="0">
                <a:latin typeface="Aparajita" panose="020B0604020202020204" pitchFamily="34" charset="0"/>
                <a:cs typeface="Aparajita" panose="020B0604020202020204" pitchFamily="34" charset="0"/>
              </a:rPr>
              <a:t>tirò / diritto contro Medea</a:t>
            </a:r>
            <a:r>
              <a:rPr lang="it-IT" sz="3200" i="1" dirty="0" smtClean="0">
                <a:latin typeface="Aparajita" panose="020B0604020202020204" pitchFamily="34" charset="0"/>
                <a:cs typeface="Aparajita" panose="020B0604020202020204" pitchFamily="34" charset="0"/>
              </a:rPr>
              <a:t>: </a:t>
            </a:r>
            <a:r>
              <a:rPr lang="it-IT" sz="3200" b="1" i="1" dirty="0" smtClean="0">
                <a:latin typeface="Aparajita" panose="020B0604020202020204" pitchFamily="34" charset="0"/>
                <a:cs typeface="Aparajita" panose="020B0604020202020204" pitchFamily="34" charset="0"/>
              </a:rPr>
              <a:t>un muto sconcerto invase l’animo / della fanciulla</a:t>
            </a:r>
            <a:r>
              <a:rPr lang="it-IT" sz="3200" i="1" dirty="0" smtClean="0">
                <a:latin typeface="Aparajita" panose="020B0604020202020204" pitchFamily="34" charset="0"/>
                <a:cs typeface="Aparajita" panose="020B0604020202020204" pitchFamily="34" charset="0"/>
              </a:rPr>
              <a:t>.</a:t>
            </a:r>
            <a:endParaRPr lang="it-IT" sz="3200" i="1" dirty="0">
              <a:latin typeface="Aparajita" panose="020B0604020202020204" pitchFamily="34" charset="0"/>
              <a:cs typeface="Aparajita" panose="020B0604020202020204" pitchFamily="34" charset="0"/>
            </a:endParaRPr>
          </a:p>
        </p:txBody>
      </p:sp>
      <p:sp>
        <p:nvSpPr>
          <p:cNvPr id="5" name="Segnaposto testo 4"/>
          <p:cNvSpPr>
            <a:spLocks noGrp="1"/>
          </p:cNvSpPr>
          <p:nvPr>
            <p:ph type="body" sz="quarter" idx="3"/>
          </p:nvPr>
        </p:nvSpPr>
        <p:spPr>
          <a:xfrm>
            <a:off x="8898627" y="5266064"/>
            <a:ext cx="2456761" cy="517792"/>
          </a:xfrm>
        </p:spPr>
        <p:txBody>
          <a:bodyPr>
            <a:normAutofit/>
          </a:bodyPr>
          <a:lstStyle/>
          <a:p>
            <a:r>
              <a:rPr lang="it-IT" sz="1800" b="0" dirty="0" err="1"/>
              <a:t>Piccadilly</a:t>
            </a:r>
            <a:r>
              <a:rPr lang="it-IT" sz="1800" b="0" dirty="0"/>
              <a:t> Circus </a:t>
            </a:r>
            <a:r>
              <a:rPr lang="it-IT" sz="1800" b="0" dirty="0" err="1"/>
              <a:t>London</a:t>
            </a:r>
            <a:endParaRPr lang="it-IT" sz="1800" b="0" dirty="0"/>
          </a:p>
        </p:txBody>
      </p:sp>
      <p:pic>
        <p:nvPicPr>
          <p:cNvPr id="7" name="Picture 2" descr="Eros estatua piccadilly Londres — Foto de 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7680" t="5269" r="34688" b="8544"/>
          <a:stretch/>
        </p:blipFill>
        <p:spPr bwMode="auto">
          <a:xfrm>
            <a:off x="8997778" y="1767117"/>
            <a:ext cx="2456761" cy="3498947"/>
          </a:xfrm>
          <a:prstGeom prst="rect">
            <a:avLst/>
          </a:prstGeom>
          <a:noFill/>
          <a:ln w="28575">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777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b="1" i="1" dirty="0" smtClean="0">
                <a:solidFill>
                  <a:srgbClr val="C00000"/>
                </a:solidFill>
                <a:effectLst>
                  <a:outerShdw blurRad="38100" dist="38100" dir="2700000" algn="tl">
                    <a:srgbClr val="000000">
                      <a:alpha val="43137"/>
                    </a:srgbClr>
                  </a:outerShdw>
                </a:effectLst>
              </a:rPr>
              <a:t>Il dardo brucia simile a fiamma</a:t>
            </a:r>
            <a:endParaRPr lang="it-IT" b="1" i="1" dirty="0">
              <a:solidFill>
                <a:srgbClr val="C00000"/>
              </a:solidFill>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a:xfrm>
            <a:off x="839788" y="1681163"/>
            <a:ext cx="6420328" cy="823912"/>
          </a:xfrm>
        </p:spPr>
        <p:txBody>
          <a:bodyPr/>
          <a:lstStyle/>
          <a:p>
            <a:r>
              <a:rPr lang="it-IT" dirty="0"/>
              <a:t>Apollonio Rodio, </a:t>
            </a:r>
            <a:r>
              <a:rPr lang="it-IT" b="0" i="1" dirty="0"/>
              <a:t>Argonautiche </a:t>
            </a:r>
            <a:r>
              <a:rPr lang="it-IT" b="0" dirty="0"/>
              <a:t>III </a:t>
            </a:r>
            <a:r>
              <a:rPr lang="it-IT" b="0" dirty="0" smtClean="0"/>
              <a:t>285-290</a:t>
            </a:r>
            <a:endParaRPr lang="it-IT" dirty="0"/>
          </a:p>
          <a:p>
            <a:endParaRPr lang="it-IT" dirty="0"/>
          </a:p>
        </p:txBody>
      </p:sp>
      <p:sp>
        <p:nvSpPr>
          <p:cNvPr id="11" name="Segnaposto contenuto 10"/>
          <p:cNvSpPr>
            <a:spLocks noGrp="1"/>
          </p:cNvSpPr>
          <p:nvPr>
            <p:ph sz="quarter" idx="4"/>
          </p:nvPr>
        </p:nvSpPr>
        <p:spPr>
          <a:xfrm>
            <a:off x="7832993" y="5131051"/>
            <a:ext cx="4131325" cy="1276139"/>
          </a:xfrm>
        </p:spPr>
        <p:txBody>
          <a:bodyPr>
            <a:normAutofit/>
          </a:bodyPr>
          <a:lstStyle/>
          <a:p>
            <a:pPr marL="0" indent="0">
              <a:buNone/>
            </a:pPr>
            <a:r>
              <a:rPr lang="en-US" sz="1800" dirty="0"/>
              <a:t>John William Waterhouse (1849 </a:t>
            </a:r>
            <a:r>
              <a:rPr lang="en-US" sz="1800" dirty="0" smtClean="0"/>
              <a:t>– 1917) </a:t>
            </a:r>
            <a:r>
              <a:rPr lang="en-US" sz="1800" i="1" dirty="0" smtClean="0"/>
              <a:t>Medea</a:t>
            </a:r>
            <a:endParaRPr lang="it-IT" sz="1800" i="1" dirty="0"/>
          </a:p>
        </p:txBody>
      </p:sp>
      <p:sp>
        <p:nvSpPr>
          <p:cNvPr id="12" name="Segnaposto contenuto 11"/>
          <p:cNvSpPr>
            <a:spLocks noGrp="1"/>
          </p:cNvSpPr>
          <p:nvPr>
            <p:ph sz="half" idx="2"/>
          </p:nvPr>
        </p:nvSpPr>
        <p:spPr>
          <a:xfrm>
            <a:off x="839788" y="2214390"/>
            <a:ext cx="6894053" cy="3227943"/>
          </a:xfrm>
          <a:solidFill>
            <a:schemeClr val="accent6">
              <a:lumMod val="20000"/>
              <a:lumOff val="80000"/>
            </a:schemeClr>
          </a:solidFill>
        </p:spPr>
        <p:txBody>
          <a:bodyPr>
            <a:normAutofit/>
          </a:bodyPr>
          <a:lstStyle/>
          <a:p>
            <a:pPr marL="0" indent="0">
              <a:buNone/>
            </a:pPr>
            <a:r>
              <a:rPr lang="it-IT" sz="3200" i="1" dirty="0" smtClean="0">
                <a:latin typeface="Aparajita" panose="020B0604020202020204" pitchFamily="34" charset="0"/>
                <a:cs typeface="Aparajita" panose="020B0604020202020204" pitchFamily="34" charset="0"/>
              </a:rPr>
              <a:t>Lui </a:t>
            </a:r>
            <a:r>
              <a:rPr lang="it-IT" sz="3200" b="1" i="1" dirty="0" smtClean="0">
                <a:latin typeface="Aparajita" panose="020B0604020202020204" pitchFamily="34" charset="0"/>
                <a:cs typeface="Aparajita" panose="020B0604020202020204" pitchFamily="34" charset="0"/>
              </a:rPr>
              <a:t>fuggì ridendo </a:t>
            </a:r>
            <a:r>
              <a:rPr lang="it-IT" sz="3200" i="1" dirty="0" smtClean="0">
                <a:latin typeface="Aparajita" panose="020B0604020202020204" pitchFamily="34" charset="0"/>
                <a:cs typeface="Aparajita" panose="020B0604020202020204" pitchFamily="34" charset="0"/>
              </a:rPr>
              <a:t>dalla sala sontuosa, / </a:t>
            </a:r>
            <a:r>
              <a:rPr lang="it-IT" sz="3200" b="1" i="1" dirty="0" smtClean="0">
                <a:latin typeface="Aparajita" panose="020B0604020202020204" pitchFamily="34" charset="0"/>
                <a:cs typeface="Aparajita" panose="020B0604020202020204" pitchFamily="34" charset="0"/>
              </a:rPr>
              <a:t>ma il dardo bruciava</a:t>
            </a:r>
            <a:r>
              <a:rPr lang="it-IT" sz="3200" i="1" dirty="0" smtClean="0">
                <a:latin typeface="Aparajita" panose="020B0604020202020204" pitchFamily="34" charset="0"/>
                <a:cs typeface="Aparajita" panose="020B0604020202020204" pitchFamily="34" charset="0"/>
              </a:rPr>
              <a:t> profondo nel cuore di </a:t>
            </a:r>
            <a:r>
              <a:rPr lang="it-IT" sz="3200" i="1" dirty="0">
                <a:latin typeface="Aparajita" panose="020B0604020202020204" pitchFamily="34" charset="0"/>
                <a:cs typeface="Aparajita" panose="020B0604020202020204" pitchFamily="34" charset="0"/>
              </a:rPr>
              <a:t>M</a:t>
            </a:r>
            <a:r>
              <a:rPr lang="it-IT" sz="3200" i="1" dirty="0" smtClean="0">
                <a:latin typeface="Aparajita" panose="020B0604020202020204" pitchFamily="34" charset="0"/>
                <a:cs typeface="Aparajita" panose="020B0604020202020204" pitchFamily="34" charset="0"/>
              </a:rPr>
              <a:t>edea / simile a fiamma, e lei sempre gettava sul viso di Giasone il lampo degli occhi, mentre </a:t>
            </a:r>
            <a:r>
              <a:rPr lang="it-IT" sz="3200" b="1" i="1" dirty="0" smtClean="0">
                <a:latin typeface="Aparajita" panose="020B0604020202020204" pitchFamily="34" charset="0"/>
                <a:cs typeface="Aparajita" panose="020B0604020202020204" pitchFamily="34" charset="0"/>
              </a:rPr>
              <a:t>l’animo</a:t>
            </a:r>
            <a:r>
              <a:rPr lang="it-IT" sz="3200" i="1" dirty="0" smtClean="0">
                <a:latin typeface="Aparajita" panose="020B0604020202020204" pitchFamily="34" charset="0"/>
                <a:cs typeface="Aparajita" panose="020B0604020202020204" pitchFamily="34" charset="0"/>
              </a:rPr>
              <a:t>, un tempo avveduto, / </a:t>
            </a:r>
            <a:r>
              <a:rPr lang="it-IT" sz="3200" b="1" i="1" dirty="0" smtClean="0">
                <a:latin typeface="Aparajita" panose="020B0604020202020204" pitchFamily="34" charset="0"/>
                <a:cs typeface="Aparajita" panose="020B0604020202020204" pitchFamily="34" charset="0"/>
              </a:rPr>
              <a:t>le usciva dal petto per l’ansia</a:t>
            </a:r>
            <a:r>
              <a:rPr lang="it-IT" sz="3200" i="1" dirty="0" smtClean="0">
                <a:latin typeface="Aparajita" panose="020B0604020202020204" pitchFamily="34" charset="0"/>
                <a:cs typeface="Aparajita" panose="020B0604020202020204" pitchFamily="34" charset="0"/>
              </a:rPr>
              <a:t>: non ricordava più nulla e soltanto </a:t>
            </a:r>
            <a:r>
              <a:rPr lang="it-IT" sz="3200" b="1" i="1" dirty="0" smtClean="0">
                <a:latin typeface="Aparajita" panose="020B0604020202020204" pitchFamily="34" charset="0"/>
                <a:cs typeface="Aparajita" panose="020B0604020202020204" pitchFamily="34" charset="0"/>
              </a:rPr>
              <a:t>si struggeva nella dolcissima pena.</a:t>
            </a:r>
            <a:endParaRPr lang="it-IT" sz="3200" b="1" i="1" dirty="0">
              <a:latin typeface="Aparajita" panose="020B0604020202020204" pitchFamily="34" charset="0"/>
              <a:cs typeface="Aparajita" panose="020B0604020202020204" pitchFamily="34" charset="0"/>
            </a:endParaRPr>
          </a:p>
        </p:txBody>
      </p:sp>
      <p:pic>
        <p:nvPicPr>
          <p:cNvPr id="14" name="Picture 2" descr="https://www.copia-di-arte.com/kunst/noartist/j/jwwaterhouse__medea__pain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8583" y="1269350"/>
            <a:ext cx="3186381" cy="3684588"/>
          </a:xfrm>
          <a:prstGeom prst="rect">
            <a:avLst/>
          </a:prstGeom>
          <a:noFill/>
          <a:ln w="28575">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720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pPr algn="ctr"/>
            <a:r>
              <a:rPr lang="it-IT" sz="4800" b="1" dirty="0" smtClean="0">
                <a:solidFill>
                  <a:srgbClr val="C00000"/>
                </a:solidFill>
                <a:effectLst>
                  <a:outerShdw blurRad="38100" dist="38100" dir="2700000" algn="tl">
                    <a:srgbClr val="000000">
                      <a:alpha val="43137"/>
                    </a:srgbClr>
                  </a:outerShdw>
                </a:effectLst>
              </a:rPr>
              <a:t>Il viaggio degli Argonauti</a:t>
            </a:r>
            <a:endParaRPr lang="it-IT" sz="4800" b="1" dirty="0">
              <a:solidFill>
                <a:srgbClr val="C00000"/>
              </a:solidFill>
              <a:effectLst>
                <a:outerShdw blurRad="38100" dist="38100" dir="2700000" algn="tl">
                  <a:srgbClr val="000000">
                    <a:alpha val="43137"/>
                  </a:srgbClr>
                </a:outerShdw>
              </a:effectLst>
            </a:endParaRPr>
          </a:p>
        </p:txBody>
      </p:sp>
      <p:sp>
        <p:nvSpPr>
          <p:cNvPr id="9" name="Segnaposto contenuto 8"/>
          <p:cNvSpPr>
            <a:spLocks noGrp="1"/>
          </p:cNvSpPr>
          <p:nvPr>
            <p:ph sz="half" idx="2"/>
          </p:nvPr>
        </p:nvSpPr>
        <p:spPr>
          <a:xfrm>
            <a:off x="165254" y="2505075"/>
            <a:ext cx="3745734" cy="3300814"/>
          </a:xfrm>
        </p:spPr>
        <p:txBody>
          <a:bodyPr/>
          <a:lstStyle/>
          <a:p>
            <a:endParaRPr lang="it-IT" dirty="0" smtClean="0"/>
          </a:p>
          <a:p>
            <a:endParaRPr lang="it-IT" dirty="0"/>
          </a:p>
          <a:p>
            <a:endParaRPr lang="it-IT" dirty="0" smtClean="0"/>
          </a:p>
          <a:p>
            <a:pPr marL="0" indent="0">
              <a:buNone/>
            </a:pPr>
            <a:r>
              <a:rPr lang="it-IT" dirty="0" smtClean="0"/>
              <a:t>IOLCO            COLCHIDE</a:t>
            </a:r>
            <a:endParaRPr lang="it-IT" dirty="0"/>
          </a:p>
        </p:txBody>
      </p:sp>
      <p:pic>
        <p:nvPicPr>
          <p:cNvPr id="1026" name="Picture 2" descr="Carte Argonautes"/>
          <p:cNvPicPr>
            <a:picLocks noGrp="1" noChangeAspect="1" noChangeArrowheads="1"/>
          </p:cNvPicPr>
          <p:nvPr>
            <p:ph sz="quarter" idx="4"/>
          </p:nvPr>
        </p:nvPicPr>
        <p:blipFill rotWithShape="1">
          <a:blip r:embed="rId2">
            <a:extLst>
              <a:ext uri="{28A0092B-C50C-407E-A947-70E740481C1C}">
                <a14:useLocalDpi xmlns:a14="http://schemas.microsoft.com/office/drawing/2010/main" val="0"/>
              </a:ext>
            </a:extLst>
          </a:blip>
          <a:srcRect t="9910"/>
          <a:stretch/>
        </p:blipFill>
        <p:spPr bwMode="auto">
          <a:xfrm>
            <a:off x="4071489" y="2049051"/>
            <a:ext cx="7283899" cy="4506680"/>
          </a:xfrm>
          <a:prstGeom prst="rect">
            <a:avLst/>
          </a:prstGeom>
          <a:noFill/>
          <a:extLst>
            <a:ext uri="{909E8E84-426E-40DD-AFC4-6F175D3DCCD1}">
              <a14:hiddenFill xmlns:a14="http://schemas.microsoft.com/office/drawing/2010/main">
                <a:solidFill>
                  <a:srgbClr val="FFFFFF"/>
                </a:solidFill>
              </a14:hiddenFill>
            </a:ext>
          </a:extLst>
        </p:spPr>
      </p:pic>
      <p:sp>
        <p:nvSpPr>
          <p:cNvPr id="12" name="Arco 11"/>
          <p:cNvSpPr/>
          <p:nvPr/>
        </p:nvSpPr>
        <p:spPr>
          <a:xfrm>
            <a:off x="466964" y="3398824"/>
            <a:ext cx="2437233" cy="1147867"/>
          </a:xfrm>
          <a:prstGeom prst="arc">
            <a:avLst>
              <a:gd name="adj1" fmla="val 10957029"/>
              <a:gd name="adj2" fmla="val 2156650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3" name="Arco 12"/>
          <p:cNvSpPr/>
          <p:nvPr/>
        </p:nvSpPr>
        <p:spPr>
          <a:xfrm flipV="1">
            <a:off x="484743" y="4384713"/>
            <a:ext cx="2401677" cy="823912"/>
          </a:xfrm>
          <a:prstGeom prst="arc">
            <a:avLst>
              <a:gd name="adj1" fmla="val 10616666"/>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5" name="Freccia a destra 14"/>
          <p:cNvSpPr/>
          <p:nvPr/>
        </p:nvSpPr>
        <p:spPr>
          <a:xfrm>
            <a:off x="484743" y="3821112"/>
            <a:ext cx="2401677" cy="334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sinistra 15"/>
          <p:cNvSpPr/>
          <p:nvPr/>
        </p:nvSpPr>
        <p:spPr>
          <a:xfrm>
            <a:off x="484742" y="4546691"/>
            <a:ext cx="2401677" cy="3337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04483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365126"/>
            <a:ext cx="10515600" cy="560291"/>
          </a:xfrm>
        </p:spPr>
        <p:txBody>
          <a:bodyPr>
            <a:normAutofit fontScale="90000"/>
          </a:bodyPr>
          <a:lstStyle/>
          <a:p>
            <a:pPr algn="ctr"/>
            <a:r>
              <a:rPr lang="it-IT" b="1" i="1" dirty="0" smtClean="0">
                <a:solidFill>
                  <a:srgbClr val="C00000"/>
                </a:solidFill>
                <a:effectLst>
                  <a:outerShdw blurRad="38100" dist="38100" dir="2700000" algn="tl">
                    <a:srgbClr val="000000">
                      <a:alpha val="43137"/>
                    </a:srgbClr>
                  </a:outerShdw>
                </a:effectLst>
              </a:rPr>
              <a:t>L’amore funesto bruciava il cuore di Medea</a:t>
            </a:r>
            <a:endParaRPr lang="it-IT" b="1" i="1" dirty="0">
              <a:solidFill>
                <a:srgbClr val="C00000"/>
              </a:solidFill>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a:xfrm>
            <a:off x="839788" y="1117599"/>
            <a:ext cx="10313635" cy="1015999"/>
          </a:xfrm>
        </p:spPr>
        <p:txBody>
          <a:bodyPr/>
          <a:lstStyle/>
          <a:p>
            <a:pPr algn="ctr"/>
            <a:r>
              <a:rPr lang="it-IT" dirty="0"/>
              <a:t>Apollonio Rodio, </a:t>
            </a:r>
            <a:r>
              <a:rPr lang="it-IT" b="0" i="1" dirty="0"/>
              <a:t>Argonautiche </a:t>
            </a:r>
            <a:r>
              <a:rPr lang="it-IT" b="0" dirty="0"/>
              <a:t>III </a:t>
            </a:r>
            <a:r>
              <a:rPr lang="it-IT" b="0" dirty="0" smtClean="0"/>
              <a:t>291-298</a:t>
            </a:r>
            <a:endParaRPr lang="it-IT" dirty="0"/>
          </a:p>
          <a:p>
            <a:endParaRPr lang="it-IT" dirty="0"/>
          </a:p>
        </p:txBody>
      </p:sp>
      <p:sp>
        <p:nvSpPr>
          <p:cNvPr id="12" name="Segnaposto contenuto 11"/>
          <p:cNvSpPr>
            <a:spLocks noGrp="1"/>
          </p:cNvSpPr>
          <p:nvPr>
            <p:ph sz="half" idx="2"/>
          </p:nvPr>
        </p:nvSpPr>
        <p:spPr>
          <a:xfrm>
            <a:off x="3702757" y="2133599"/>
            <a:ext cx="7450666" cy="3714045"/>
          </a:xfrm>
          <a:solidFill>
            <a:schemeClr val="accent6">
              <a:lumMod val="20000"/>
              <a:lumOff val="80000"/>
            </a:schemeClr>
          </a:solidFill>
        </p:spPr>
        <p:txBody>
          <a:bodyPr>
            <a:normAutofit/>
          </a:bodyPr>
          <a:lstStyle/>
          <a:p>
            <a:pPr marL="0" indent="0">
              <a:buNone/>
            </a:pPr>
            <a:r>
              <a:rPr lang="it-IT" sz="3200" b="1" i="1" dirty="0" smtClean="0">
                <a:latin typeface="Aparajita" panose="020B0604020202020204" pitchFamily="34" charset="0"/>
                <a:cs typeface="Aparajita" panose="020B0604020202020204" pitchFamily="34" charset="0"/>
              </a:rPr>
              <a:t>  </a:t>
            </a:r>
            <a:r>
              <a:rPr lang="it-IT" sz="3200" i="1" dirty="0" smtClean="0">
                <a:latin typeface="Aparajita" panose="020B0604020202020204" pitchFamily="34" charset="0"/>
                <a:cs typeface="Aparajita" panose="020B0604020202020204" pitchFamily="34" charset="0"/>
              </a:rPr>
              <a:t>Come una filatrice, che vive del lavoro della lana, / appena alzata getta ramoscelli su un tizzone ardente /  per far brillare il fuoco sotto il suo tetto, poiché / è ancora notte, e la fiamma, innalzandosi prodigiosa / dal piccolo ceppo, riduce in cenere tutte le frasche, / così l’amore funesto avvolgeva il cuore di Medea / e lo bruciava nascostamente: le sue tenere guance / si facevano pallide e rosse per lo smarrirsi della mente.     </a:t>
            </a:r>
            <a:endParaRPr lang="it-IT" sz="3200" i="1" dirty="0">
              <a:latin typeface="Aparajita" panose="020B0604020202020204" pitchFamily="34" charset="0"/>
              <a:cs typeface="Aparajita" panose="020B0604020202020204" pitchFamily="34" charset="0"/>
            </a:endParaRPr>
          </a:p>
        </p:txBody>
      </p:sp>
      <p:pic>
        <p:nvPicPr>
          <p:cNvPr id="6146" name="Picture 2" descr="Risultati immagini per quadri con camino acceso"/>
          <p:cNvPicPr>
            <a:picLocks noChangeAspect="1" noChangeArrowheads="1"/>
          </p:cNvPicPr>
          <p:nvPr/>
        </p:nvPicPr>
        <p:blipFill rotWithShape="1">
          <a:blip r:embed="rId2">
            <a:extLst>
              <a:ext uri="{28A0092B-C50C-407E-A947-70E740481C1C}">
                <a14:useLocalDpi xmlns:a14="http://schemas.microsoft.com/office/drawing/2010/main" val="0"/>
              </a:ext>
            </a:extLst>
          </a:blip>
          <a:srcRect l="12145" t="4250" r="29630" b="22845"/>
          <a:stretch/>
        </p:blipFill>
        <p:spPr bwMode="auto">
          <a:xfrm>
            <a:off x="680179" y="2511573"/>
            <a:ext cx="2857324" cy="2517422"/>
          </a:xfrm>
          <a:prstGeom prst="roundRect">
            <a:avLst>
              <a:gd name="adj" fmla="val 8594"/>
            </a:avLst>
          </a:prstGeom>
          <a:solidFill>
            <a:srgbClr val="FFFFFF">
              <a:shade val="85000"/>
            </a:srgbClr>
          </a:solidFill>
          <a:ln>
            <a:noFill/>
          </a:ln>
          <a:effectLst>
            <a:outerShdw blurRad="50800" dist="38100" dir="16200000" rotWithShape="0">
              <a:prstClr val="black">
                <a:alpha val="40000"/>
              </a:prstClr>
            </a:outerShdw>
            <a:reflection blurRad="12700" stA="38000" endPos="28000" dist="5000" dir="5400000" sy="-100000" algn="bl" rotWithShape="0"/>
          </a:effectLst>
          <a:scene3d>
            <a:camera prst="orthographicFront"/>
            <a:lightRig rig="threePt" dir="t"/>
          </a:scene3d>
          <a:sp3d>
            <a:bevelT prst="angle"/>
          </a:sp3d>
          <a:extLst/>
        </p:spPr>
      </p:pic>
      <p:sp>
        <p:nvSpPr>
          <p:cNvPr id="11" name="Segnaposto contenuto 11"/>
          <p:cNvSpPr>
            <a:spLocks noGrp="1"/>
          </p:cNvSpPr>
          <p:nvPr>
            <p:ph sz="half" idx="2"/>
          </p:nvPr>
        </p:nvSpPr>
        <p:spPr>
          <a:xfrm>
            <a:off x="3702757" y="2133598"/>
            <a:ext cx="7450666" cy="3714045"/>
          </a:xfrm>
          <a:solidFill>
            <a:schemeClr val="accent6">
              <a:lumMod val="20000"/>
              <a:lumOff val="80000"/>
            </a:schemeClr>
          </a:solidFill>
        </p:spPr>
        <p:txBody>
          <a:bodyPr>
            <a:normAutofit/>
          </a:bodyPr>
          <a:lstStyle/>
          <a:p>
            <a:pPr marL="0" indent="0">
              <a:buNone/>
            </a:pPr>
            <a:r>
              <a:rPr lang="it-IT" sz="3200" b="1" i="1" dirty="0" smtClean="0">
                <a:latin typeface="Aparajita" panose="020B0604020202020204" pitchFamily="34" charset="0"/>
                <a:cs typeface="Aparajita" panose="020B0604020202020204" pitchFamily="34" charset="0"/>
              </a:rPr>
              <a:t>  </a:t>
            </a:r>
            <a:r>
              <a:rPr lang="it-IT" sz="3200" i="1" dirty="0" smtClean="0">
                <a:latin typeface="Aparajita" panose="020B0604020202020204" pitchFamily="34" charset="0"/>
                <a:cs typeface="Aparajita" panose="020B0604020202020204" pitchFamily="34" charset="0"/>
              </a:rPr>
              <a:t>Come una filatrice, che vive del lavoro della lana, / appena alzata getta ramoscelli su un tizzone ardente /  per far brillare il fuoco sotto il suo tetto, poiché / è ancora notte, e la fiamma, innalzandosi prodigiosa / dal piccolo ceppo, riduce in cenere tutte le frasche, / così l’amore funesto avvolgeva il cuore di Medea / e lo bruciava nascostamente: le sue tenere guance / si facevano pallide e rosse per lo smarrirsi della mente.     </a:t>
            </a:r>
            <a:endParaRPr lang="it-IT" sz="3200" i="1" dirty="0">
              <a:latin typeface="Aparajita" panose="020B0604020202020204" pitchFamily="34" charset="0"/>
              <a:cs typeface="Aparajita" panose="020B0604020202020204" pitchFamily="34" charset="0"/>
            </a:endParaRPr>
          </a:p>
        </p:txBody>
      </p:sp>
      <p:sp>
        <p:nvSpPr>
          <p:cNvPr id="13" name="Segnaposto contenuto 11"/>
          <p:cNvSpPr>
            <a:spLocks noGrp="1"/>
          </p:cNvSpPr>
          <p:nvPr>
            <p:ph sz="half" idx="2"/>
          </p:nvPr>
        </p:nvSpPr>
        <p:spPr>
          <a:xfrm>
            <a:off x="3702757" y="2133597"/>
            <a:ext cx="7450666" cy="3714045"/>
          </a:xfrm>
          <a:solidFill>
            <a:schemeClr val="accent6">
              <a:lumMod val="20000"/>
              <a:lumOff val="80000"/>
            </a:schemeClr>
          </a:solidFill>
        </p:spPr>
        <p:txBody>
          <a:bodyPr>
            <a:normAutofit/>
          </a:bodyPr>
          <a:lstStyle/>
          <a:p>
            <a:pPr marL="0" indent="0">
              <a:buNone/>
            </a:pPr>
            <a:r>
              <a:rPr lang="it-IT" sz="3200" b="1" i="1" dirty="0" smtClean="0">
                <a:latin typeface="Aparajita" panose="020B0604020202020204" pitchFamily="34" charset="0"/>
                <a:cs typeface="Aparajita" panose="020B0604020202020204" pitchFamily="34" charset="0"/>
              </a:rPr>
              <a:t>  </a:t>
            </a:r>
            <a:r>
              <a:rPr lang="it-IT" sz="3200" i="1" dirty="0" smtClean="0">
                <a:latin typeface="Aparajita" panose="020B0604020202020204" pitchFamily="34" charset="0"/>
                <a:cs typeface="Aparajita" panose="020B0604020202020204" pitchFamily="34" charset="0"/>
              </a:rPr>
              <a:t>Come una filatrice, che vive del lavoro della lana, / appena alzata getta ramoscelli su un tizzone ardente /  per far brillare il fuoco sotto il suo tetto, poiché / è ancora notte, e la fiamma, innalzandosi prodigiosa / dal piccolo ceppo, riduce in cenere tutte le frasche, / così l’amore funesto avvolgeva il cuore di Medea / e lo bruciava nascostamente: le sue tenere guance / si facevano pallide e rosse per lo smarrirsi della mente.     </a:t>
            </a:r>
            <a:endParaRPr lang="it-IT" sz="3200" i="1" dirty="0">
              <a:latin typeface="Aparajita" panose="020B0604020202020204" pitchFamily="34" charset="0"/>
              <a:cs typeface="Aparajita" panose="020B0604020202020204" pitchFamily="34" charset="0"/>
            </a:endParaRPr>
          </a:p>
        </p:txBody>
      </p:sp>
      <p:sp>
        <p:nvSpPr>
          <p:cNvPr id="14" name="Segnaposto contenuto 11"/>
          <p:cNvSpPr>
            <a:spLocks noGrp="1"/>
          </p:cNvSpPr>
          <p:nvPr>
            <p:ph sz="half" idx="2"/>
          </p:nvPr>
        </p:nvSpPr>
        <p:spPr>
          <a:xfrm>
            <a:off x="3592588" y="2133596"/>
            <a:ext cx="7450666" cy="3714045"/>
          </a:xfrm>
          <a:solidFill>
            <a:schemeClr val="accent6">
              <a:lumMod val="20000"/>
              <a:lumOff val="80000"/>
            </a:schemeClr>
          </a:solidFill>
        </p:spPr>
        <p:txBody>
          <a:bodyPr>
            <a:normAutofit/>
          </a:bodyPr>
          <a:lstStyle/>
          <a:p>
            <a:pPr marL="0" indent="0">
              <a:buNone/>
            </a:pPr>
            <a:r>
              <a:rPr lang="it-IT" sz="3200" i="1" dirty="0" smtClean="0">
                <a:latin typeface="Aparajita" panose="020B0604020202020204" pitchFamily="34" charset="0"/>
                <a:cs typeface="Aparajita" panose="020B0604020202020204" pitchFamily="34" charset="0"/>
              </a:rPr>
              <a:t>  Come una filatrice, che vive del lavoro della lana, / appena alzata getta ramoscelli su un tizzone ardente /  per far brillare il fuoco sotto il suo tetto, poiché / è ancora notte, e la fiamma, innalzandosi prodigiosa / dal piccolo ceppo, riduce in cenere tutte le frasche, / così l’amore funesto avvolgeva il cuore di Medea / e lo bruciava nascostamente: le sue tenere guance / si facevano pallide e rosse per lo smarrirsi della mente.     </a:t>
            </a:r>
            <a:endParaRPr lang="it-IT" sz="3200" i="1" dirty="0">
              <a:latin typeface="Aparajita" panose="020B0604020202020204" pitchFamily="34" charset="0"/>
              <a:cs typeface="Aparajita" panose="020B0604020202020204" pitchFamily="34" charset="0"/>
            </a:endParaRPr>
          </a:p>
        </p:txBody>
      </p:sp>
      <p:sp>
        <p:nvSpPr>
          <p:cNvPr id="15" name="Segnaposto contenuto 11"/>
          <p:cNvSpPr>
            <a:spLocks noGrp="1"/>
          </p:cNvSpPr>
          <p:nvPr>
            <p:ph sz="half" idx="2"/>
          </p:nvPr>
        </p:nvSpPr>
        <p:spPr>
          <a:xfrm>
            <a:off x="3647673" y="2133596"/>
            <a:ext cx="7450666" cy="3714045"/>
          </a:xfrm>
          <a:solidFill>
            <a:schemeClr val="accent6">
              <a:lumMod val="20000"/>
              <a:lumOff val="80000"/>
            </a:schemeClr>
          </a:solidFill>
        </p:spPr>
        <p:txBody>
          <a:bodyPr>
            <a:normAutofit/>
          </a:bodyPr>
          <a:lstStyle/>
          <a:p>
            <a:pPr marL="0" indent="0">
              <a:buNone/>
            </a:pPr>
            <a:r>
              <a:rPr lang="it-IT" sz="3200" i="1" dirty="0" smtClean="0">
                <a:latin typeface="Aparajita" panose="020B0604020202020204" pitchFamily="34" charset="0"/>
                <a:cs typeface="Aparajita" panose="020B0604020202020204" pitchFamily="34" charset="0"/>
              </a:rPr>
              <a:t>  Come una filatrice, che vive del lavoro della lana, / appena alzata getta ramoscelli su un tizzone ardente /  per far brillare il fuoco sotto il suo tetto, poiché / è ancora notte, e la fiamma, innalzandosi prodigiosa / dal piccolo ceppo, riduce in cenere tutte le frasche, / così </a:t>
            </a:r>
            <a:r>
              <a:rPr lang="it-IT" sz="3200" b="1" i="1" dirty="0" smtClean="0">
                <a:latin typeface="Aparajita" panose="020B0604020202020204" pitchFamily="34" charset="0"/>
                <a:cs typeface="Aparajita" panose="020B0604020202020204" pitchFamily="34" charset="0"/>
              </a:rPr>
              <a:t>l’amore funesto avvolgeva il cuore di Medea / e lo bruciava nascostamente</a:t>
            </a:r>
            <a:r>
              <a:rPr lang="it-IT" sz="3200" i="1" dirty="0" smtClean="0">
                <a:latin typeface="Aparajita" panose="020B0604020202020204" pitchFamily="34" charset="0"/>
                <a:cs typeface="Aparajita" panose="020B0604020202020204" pitchFamily="34" charset="0"/>
              </a:rPr>
              <a:t>: le sue tenere guance / si facevano pallide e rosse per lo smarrirsi della mente.     </a:t>
            </a:r>
            <a:endParaRPr lang="it-IT" sz="3200" i="1"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1630541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2877" y="275422"/>
            <a:ext cx="8152481" cy="1137354"/>
          </a:xfrm>
        </p:spPr>
        <p:txBody>
          <a:bodyPr>
            <a:normAutofit fontScale="90000"/>
          </a:bodyPr>
          <a:lstStyle/>
          <a:p>
            <a:pPr algn="l"/>
            <a:r>
              <a:rPr lang="it-IT" b="1" dirty="0" smtClean="0">
                <a:solidFill>
                  <a:srgbClr val="C00000"/>
                </a:solidFill>
                <a:effectLst>
                  <a:outerShdw blurRad="38100" dist="38100" dir="2700000" algn="tl">
                    <a:srgbClr val="000000">
                      <a:alpha val="43137"/>
                    </a:srgbClr>
                  </a:outerShdw>
                </a:effectLst>
              </a:rPr>
              <a:t>Saffo: la forza dell’amore</a:t>
            </a:r>
            <a:r>
              <a:rPr lang="it-IT" dirty="0" smtClean="0">
                <a:solidFill>
                  <a:srgbClr val="C00000"/>
                </a:solidFill>
              </a:rPr>
              <a:t/>
            </a:r>
            <a:br>
              <a:rPr lang="it-IT" dirty="0" smtClean="0">
                <a:solidFill>
                  <a:srgbClr val="C00000"/>
                </a:solidFill>
              </a:rPr>
            </a:br>
            <a:r>
              <a:rPr lang="it-IT" dirty="0" smtClean="0">
                <a:solidFill>
                  <a:srgbClr val="C00000"/>
                </a:solidFill>
              </a:rPr>
              <a:t>                                           </a:t>
            </a:r>
            <a:r>
              <a:rPr lang="it-IT" sz="1800" dirty="0" smtClean="0">
                <a:solidFill>
                  <a:schemeClr val="tx1">
                    <a:lumMod val="95000"/>
                    <a:lumOff val="5000"/>
                  </a:schemeClr>
                </a:solidFill>
              </a:rPr>
              <a:t>Pseudo-Saffo</a:t>
            </a:r>
            <a:r>
              <a:rPr lang="it-IT" sz="1800" dirty="0">
                <a:solidFill>
                  <a:schemeClr val="tx1">
                    <a:lumMod val="95000"/>
                    <a:lumOff val="5000"/>
                  </a:schemeClr>
                </a:solidFill>
              </a:rPr>
              <a:t>, Pompei villa dei Papiri</a:t>
            </a:r>
          </a:p>
        </p:txBody>
      </p:sp>
      <p:sp>
        <p:nvSpPr>
          <p:cNvPr id="3" name="Segnaposto testo 2"/>
          <p:cNvSpPr>
            <a:spLocks noGrp="1"/>
          </p:cNvSpPr>
          <p:nvPr>
            <p:ph type="body" idx="1"/>
          </p:nvPr>
        </p:nvSpPr>
        <p:spPr>
          <a:xfrm>
            <a:off x="1981200" y="1412776"/>
            <a:ext cx="4040188" cy="2232248"/>
          </a:xfrm>
        </p:spPr>
        <p:txBody>
          <a:bodyPr>
            <a:normAutofit fontScale="77500" lnSpcReduction="20000"/>
          </a:bodyPr>
          <a:lstStyle/>
          <a:p>
            <a:endParaRPr lang="it-IT" dirty="0" smtClean="0"/>
          </a:p>
          <a:p>
            <a:r>
              <a:rPr lang="it-IT" sz="2300" dirty="0">
                <a:solidFill>
                  <a:schemeClr val="accent1">
                    <a:lumMod val="50000"/>
                  </a:schemeClr>
                </a:solidFill>
              </a:rPr>
              <a:t>fr.102 Voigt</a:t>
            </a:r>
          </a:p>
          <a:p>
            <a:r>
              <a:rPr lang="it-IT" sz="3200" dirty="0">
                <a:solidFill>
                  <a:schemeClr val="accent1">
                    <a:lumMod val="50000"/>
                  </a:schemeClr>
                </a:solidFill>
              </a:rPr>
              <a:t>Madre dolce, più non riesco a tesser la tela; sono domata dal desiderio di un ragazzo, a causa di Afrodite molle.</a:t>
            </a:r>
            <a:r>
              <a:rPr lang="it-IT" sz="3200" dirty="0">
                <a:solidFill>
                  <a:schemeClr val="accent5">
                    <a:lumMod val="50000"/>
                  </a:schemeClr>
                </a:solidFill>
              </a:rPr>
              <a:t> </a:t>
            </a:r>
          </a:p>
          <a:p>
            <a:r>
              <a:rPr lang="it-IT" dirty="0"/>
              <a:t> </a:t>
            </a:r>
          </a:p>
          <a:p>
            <a:endParaRPr lang="it-IT" dirty="0"/>
          </a:p>
        </p:txBody>
      </p:sp>
      <p:sp>
        <p:nvSpPr>
          <p:cNvPr id="4" name="Segnaposto contenuto 3"/>
          <p:cNvSpPr>
            <a:spLocks noGrp="1"/>
          </p:cNvSpPr>
          <p:nvPr>
            <p:ph sz="half" idx="2"/>
          </p:nvPr>
        </p:nvSpPr>
        <p:spPr>
          <a:xfrm>
            <a:off x="572877" y="3068960"/>
            <a:ext cx="5955171" cy="3600400"/>
          </a:xfrm>
        </p:spPr>
        <p:txBody>
          <a:bodyPr>
            <a:normAutofit/>
          </a:bodyPr>
          <a:lstStyle/>
          <a:p>
            <a:pPr marL="0" indent="0">
              <a:buNone/>
            </a:pPr>
            <a:r>
              <a:rPr lang="it-IT" sz="1900" b="1" dirty="0">
                <a:solidFill>
                  <a:srgbClr val="FF0000"/>
                </a:solidFill>
              </a:rPr>
              <a:t>fr.130</a:t>
            </a:r>
          </a:p>
          <a:p>
            <a:pPr marL="0" indent="0">
              <a:buNone/>
            </a:pPr>
            <a:r>
              <a:rPr lang="el-GR" b="1" dirty="0" smtClean="0">
                <a:solidFill>
                  <a:srgbClr val="FF0000"/>
                </a:solidFill>
              </a:rPr>
              <a:t>Ἔροϛ </a:t>
            </a:r>
            <a:r>
              <a:rPr lang="el-GR" b="1" dirty="0">
                <a:solidFill>
                  <a:srgbClr val="FF0000"/>
                </a:solidFill>
              </a:rPr>
              <a:t>δηὖτέ μ' ὀ λυσιμέληϛ δόνει</a:t>
            </a:r>
            <a:br>
              <a:rPr lang="el-GR" b="1" dirty="0">
                <a:solidFill>
                  <a:srgbClr val="FF0000"/>
                </a:solidFill>
              </a:rPr>
            </a:br>
            <a:r>
              <a:rPr lang="el-GR" b="1" dirty="0">
                <a:solidFill>
                  <a:srgbClr val="FF0000"/>
                </a:solidFill>
              </a:rPr>
              <a:t>γλυκύπικρον ἀμάχανον ὄρπετον</a:t>
            </a:r>
            <a:br>
              <a:rPr lang="el-GR" b="1" dirty="0">
                <a:solidFill>
                  <a:srgbClr val="FF0000"/>
                </a:solidFill>
              </a:rPr>
            </a:br>
            <a:r>
              <a:rPr lang="el-GR" b="1" dirty="0">
                <a:solidFill>
                  <a:srgbClr val="FF0000"/>
                </a:solidFill>
              </a:rPr>
              <a:t/>
            </a:r>
            <a:br>
              <a:rPr lang="el-GR" b="1" dirty="0">
                <a:solidFill>
                  <a:srgbClr val="FF0000"/>
                </a:solidFill>
              </a:rPr>
            </a:br>
            <a:r>
              <a:rPr lang="it-IT" b="1" dirty="0">
                <a:solidFill>
                  <a:srgbClr val="FF0000"/>
                </a:solidFill>
              </a:rPr>
              <a:t>Eros che scioglie le membra mi scuote nuovamente:</a:t>
            </a:r>
            <a:br>
              <a:rPr lang="it-IT" b="1" dirty="0">
                <a:solidFill>
                  <a:srgbClr val="FF0000"/>
                </a:solidFill>
              </a:rPr>
            </a:br>
            <a:r>
              <a:rPr lang="it-IT" b="1" dirty="0" smtClean="0">
                <a:solidFill>
                  <a:srgbClr val="FF0000"/>
                </a:solidFill>
              </a:rPr>
              <a:t>dolceamara </a:t>
            </a:r>
            <a:r>
              <a:rPr lang="it-IT" b="1" dirty="0">
                <a:solidFill>
                  <a:srgbClr val="FF0000"/>
                </a:solidFill>
              </a:rPr>
              <a:t>invincibile </a:t>
            </a:r>
            <a:r>
              <a:rPr lang="it-IT" b="1" dirty="0" smtClean="0">
                <a:solidFill>
                  <a:srgbClr val="FF0000"/>
                </a:solidFill>
              </a:rPr>
              <a:t>belva</a:t>
            </a:r>
          </a:p>
          <a:p>
            <a:pPr marL="0" indent="0">
              <a:buNone/>
            </a:pPr>
            <a:endParaRPr lang="it-IT" dirty="0" smtClean="0"/>
          </a:p>
          <a:p>
            <a:pPr marL="0" indent="0">
              <a:buNone/>
            </a:pPr>
            <a:endParaRPr lang="it-IT" dirty="0" smtClean="0"/>
          </a:p>
          <a:p>
            <a:endParaRPr lang="it-IT" dirty="0"/>
          </a:p>
        </p:txBody>
      </p:sp>
      <p:sp>
        <p:nvSpPr>
          <p:cNvPr id="6" name="Segnaposto contenuto 5"/>
          <p:cNvSpPr>
            <a:spLocks noGrp="1"/>
          </p:cNvSpPr>
          <p:nvPr>
            <p:ph sz="quarter" idx="4"/>
          </p:nvPr>
        </p:nvSpPr>
        <p:spPr>
          <a:xfrm>
            <a:off x="7105880" y="1861851"/>
            <a:ext cx="4660134" cy="3966071"/>
          </a:xfrm>
        </p:spPr>
        <p:txBody>
          <a:bodyPr>
            <a:normAutofit fontScale="92500" lnSpcReduction="20000"/>
          </a:bodyPr>
          <a:lstStyle/>
          <a:p>
            <a:pPr marL="0" indent="0">
              <a:buNone/>
            </a:pPr>
            <a:r>
              <a:rPr lang="it-IT" sz="1800" b="1" dirty="0">
                <a:solidFill>
                  <a:schemeClr val="accent3">
                    <a:lumMod val="50000"/>
                  </a:schemeClr>
                </a:solidFill>
              </a:rPr>
              <a:t>fr.47 </a:t>
            </a:r>
            <a:r>
              <a:rPr lang="it-IT" sz="1800" b="1" dirty="0" smtClean="0">
                <a:solidFill>
                  <a:schemeClr val="accent3">
                    <a:lumMod val="50000"/>
                  </a:schemeClr>
                </a:solidFill>
              </a:rPr>
              <a:t>Voigt</a:t>
            </a:r>
          </a:p>
          <a:p>
            <a:pPr marL="0" indent="0">
              <a:buNone/>
            </a:pPr>
            <a:r>
              <a:rPr lang="it-IT" sz="1800" b="1" dirty="0">
                <a:solidFill>
                  <a:schemeClr val="accent3">
                    <a:lumMod val="50000"/>
                  </a:schemeClr>
                </a:solidFill>
              </a:rPr>
              <a:t/>
            </a:r>
            <a:br>
              <a:rPr lang="it-IT" sz="1800" b="1" dirty="0">
                <a:solidFill>
                  <a:schemeClr val="accent3">
                    <a:lumMod val="50000"/>
                  </a:schemeClr>
                </a:solidFill>
              </a:rPr>
            </a:br>
            <a:r>
              <a:rPr lang="el-GR" b="1" dirty="0">
                <a:solidFill>
                  <a:schemeClr val="accent3">
                    <a:lumMod val="50000"/>
                  </a:schemeClr>
                </a:solidFill>
              </a:rPr>
              <a:t>Ἔρος δ' ἐτὶναξέ μοι</a:t>
            </a:r>
            <a:br>
              <a:rPr lang="el-GR" b="1" dirty="0">
                <a:solidFill>
                  <a:schemeClr val="accent3">
                    <a:lumMod val="50000"/>
                  </a:schemeClr>
                </a:solidFill>
              </a:rPr>
            </a:br>
            <a:r>
              <a:rPr lang="el-GR" b="1" dirty="0">
                <a:solidFill>
                  <a:schemeClr val="accent3">
                    <a:lumMod val="50000"/>
                  </a:schemeClr>
                </a:solidFill>
              </a:rPr>
              <a:t>φρέναϛ, ὠϛ ἄνεμοϛ κὰτ ὄρος δρύσιν ἐμπέτων.</a:t>
            </a:r>
            <a:br>
              <a:rPr lang="el-GR" b="1" dirty="0">
                <a:solidFill>
                  <a:schemeClr val="accent3">
                    <a:lumMod val="50000"/>
                  </a:schemeClr>
                </a:solidFill>
              </a:rPr>
            </a:br>
            <a:r>
              <a:rPr lang="it-IT" b="1" dirty="0" smtClean="0">
                <a:solidFill>
                  <a:schemeClr val="accent3">
                    <a:lumMod val="50000"/>
                  </a:schemeClr>
                </a:solidFill>
              </a:rPr>
              <a:t>Eros squassa l’animo mio, come vento sui monti che investe le querce.</a:t>
            </a:r>
          </a:p>
          <a:p>
            <a:pPr marL="0" indent="0">
              <a:buNone/>
            </a:pPr>
            <a:endParaRPr lang="it-IT" dirty="0"/>
          </a:p>
          <a:p>
            <a:pPr marL="0" indent="0">
              <a:buNone/>
            </a:pPr>
            <a:r>
              <a:rPr lang="it-IT" sz="1800" b="1" dirty="0">
                <a:solidFill>
                  <a:schemeClr val="accent4">
                    <a:lumMod val="50000"/>
                  </a:schemeClr>
                </a:solidFill>
              </a:rPr>
              <a:t>fr.48 Voigt</a:t>
            </a:r>
          </a:p>
          <a:p>
            <a:pPr marL="0" indent="0">
              <a:buNone/>
            </a:pPr>
            <a:r>
              <a:rPr lang="it-IT" b="1" dirty="0" smtClean="0">
                <a:solidFill>
                  <a:schemeClr val="accent4">
                    <a:lumMod val="50000"/>
                  </a:schemeClr>
                </a:solidFill>
              </a:rPr>
              <a:t>Sei giunta, </a:t>
            </a:r>
            <a:r>
              <a:rPr lang="it-IT" b="1" dirty="0">
                <a:solidFill>
                  <a:schemeClr val="accent4">
                    <a:lumMod val="50000"/>
                  </a:schemeClr>
                </a:solidFill>
              </a:rPr>
              <a:t>t</a:t>
            </a:r>
            <a:r>
              <a:rPr lang="it-IT" b="1" dirty="0" smtClean="0">
                <a:solidFill>
                  <a:schemeClr val="accent4">
                    <a:lumMod val="50000"/>
                  </a:schemeClr>
                </a:solidFill>
              </a:rPr>
              <a:t>i desideravo, hai dato ristoro all’animo mio bruciante di passione.</a:t>
            </a:r>
            <a:endParaRPr lang="it-IT" b="1" dirty="0">
              <a:solidFill>
                <a:schemeClr val="accent4">
                  <a:lumMod val="50000"/>
                </a:schemeClr>
              </a:solidFill>
            </a:endParaRPr>
          </a:p>
          <a:p>
            <a:pPr marL="0" indent="0">
              <a:buNone/>
            </a:pPr>
            <a:endParaRPr lang="it-IT" dirty="0"/>
          </a:p>
        </p:txBody>
      </p:sp>
      <p:pic>
        <p:nvPicPr>
          <p:cNvPr id="7" name="Immagine 6" descr="Pseudo Saff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35693" y="275422"/>
            <a:ext cx="1950213" cy="1344841"/>
          </a:xfrm>
          <a:prstGeom prst="rect">
            <a:avLst/>
          </a:prstGeom>
          <a:noFill/>
          <a:ln w="28575">
            <a:solidFill>
              <a:schemeClr val="tx1">
                <a:lumMod val="65000"/>
                <a:lumOff val="35000"/>
              </a:schemeClr>
            </a:solidFill>
          </a:ln>
        </p:spPr>
      </p:pic>
    </p:spTree>
    <p:extLst>
      <p:ext uri="{BB962C8B-B14F-4D97-AF65-F5344CB8AC3E}">
        <p14:creationId xmlns:p14="http://schemas.microsoft.com/office/powerpoint/2010/main" val="1786265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297455"/>
            <a:ext cx="10515600" cy="1178805"/>
          </a:xfrm>
        </p:spPr>
        <p:txBody>
          <a:bodyPr>
            <a:normAutofit/>
          </a:bodyPr>
          <a:lstStyle/>
          <a:p>
            <a:pPr algn="ctr"/>
            <a:r>
              <a:rPr lang="it-IT" sz="3600" b="1" dirty="0" smtClean="0">
                <a:solidFill>
                  <a:srgbClr val="C00000"/>
                </a:solidFill>
                <a:effectLst>
                  <a:outerShdw blurRad="38100" dist="38100" dir="2700000" algn="tl">
                    <a:srgbClr val="000000">
                      <a:alpha val="43137"/>
                    </a:srgbClr>
                  </a:outerShdw>
                </a:effectLst>
              </a:rPr>
              <a:t>Il Fr.31 Voigt nella versione di Salvatore Quasimodo</a:t>
            </a:r>
            <a:r>
              <a:rPr lang="it-IT" sz="3600" b="1" dirty="0">
                <a:solidFill>
                  <a:srgbClr val="C00000"/>
                </a:solidFill>
                <a:effectLst>
                  <a:outerShdw blurRad="38100" dist="38100" dir="2700000" algn="tl">
                    <a:srgbClr val="000000">
                      <a:alpha val="43137"/>
                    </a:srgbClr>
                  </a:outerShdw>
                </a:effectLst>
              </a:rPr>
              <a:t/>
            </a:r>
            <a:br>
              <a:rPr lang="it-IT" sz="3600" b="1" dirty="0">
                <a:solidFill>
                  <a:srgbClr val="C00000"/>
                </a:solidFill>
                <a:effectLst>
                  <a:outerShdw blurRad="38100" dist="38100" dir="2700000" algn="tl">
                    <a:srgbClr val="000000">
                      <a:alpha val="43137"/>
                    </a:srgbClr>
                  </a:outerShdw>
                </a:effectLst>
              </a:rPr>
            </a:br>
            <a:endParaRPr lang="it-IT" sz="3600" b="1" dirty="0">
              <a:solidFill>
                <a:srgbClr val="C00000"/>
              </a:solidFill>
              <a:effectLst>
                <a:outerShdw blurRad="38100" dist="38100" dir="2700000" algn="tl">
                  <a:srgbClr val="000000">
                    <a:alpha val="43137"/>
                  </a:srgbClr>
                </a:outerShdw>
              </a:effectLst>
            </a:endParaRPr>
          </a:p>
        </p:txBody>
      </p:sp>
      <p:sp>
        <p:nvSpPr>
          <p:cNvPr id="9" name="Segnaposto contenuto 8"/>
          <p:cNvSpPr>
            <a:spLocks noGrp="1"/>
          </p:cNvSpPr>
          <p:nvPr>
            <p:ph sz="half" idx="2"/>
          </p:nvPr>
        </p:nvSpPr>
        <p:spPr>
          <a:xfrm>
            <a:off x="517793" y="1189822"/>
            <a:ext cx="5332164" cy="4999841"/>
          </a:xfrm>
          <a:solidFill>
            <a:schemeClr val="accent4">
              <a:lumMod val="20000"/>
              <a:lumOff val="80000"/>
            </a:schemeClr>
          </a:solidFill>
        </p:spPr>
        <p:txBody>
          <a:bodyPr>
            <a:normAutofit/>
          </a:bodyPr>
          <a:lstStyle/>
          <a:p>
            <a:pPr marL="0" indent="0">
              <a:buNone/>
            </a:pPr>
            <a:r>
              <a:rPr lang="it-IT" dirty="0"/>
              <a:t>A me pare uguale agli </a:t>
            </a:r>
            <a:r>
              <a:rPr lang="it-IT" dirty="0" err="1"/>
              <a:t>dèi</a:t>
            </a:r>
            <a:r>
              <a:rPr lang="it-IT" dirty="0"/>
              <a:t>       </a:t>
            </a:r>
          </a:p>
          <a:p>
            <a:pPr marL="0" indent="0">
              <a:buNone/>
            </a:pPr>
            <a:r>
              <a:rPr lang="it-IT" dirty="0"/>
              <a:t>chi a te vicino così dolce </a:t>
            </a:r>
          </a:p>
          <a:p>
            <a:pPr marL="0" indent="0">
              <a:buNone/>
            </a:pPr>
            <a:r>
              <a:rPr lang="it-IT" dirty="0"/>
              <a:t>suono ascolta mentre tu parli </a:t>
            </a:r>
          </a:p>
          <a:p>
            <a:pPr marL="0" indent="0">
              <a:buNone/>
            </a:pPr>
            <a:r>
              <a:rPr lang="it-IT" dirty="0"/>
              <a:t>e ridi amorosamente. Subito a me </a:t>
            </a:r>
          </a:p>
          <a:p>
            <a:pPr marL="0" indent="0">
              <a:buNone/>
            </a:pPr>
            <a:r>
              <a:rPr lang="it-IT" dirty="0"/>
              <a:t>il cuore si agita nel petto </a:t>
            </a:r>
          </a:p>
          <a:p>
            <a:pPr marL="0" indent="0">
              <a:buNone/>
            </a:pPr>
            <a:r>
              <a:rPr lang="it-IT" dirty="0"/>
              <a:t>solo che appena ti veda, e la voce </a:t>
            </a:r>
          </a:p>
          <a:p>
            <a:pPr marL="0" indent="0">
              <a:buNone/>
            </a:pPr>
            <a:r>
              <a:rPr lang="it-IT" dirty="0"/>
              <a:t>si perde nella lingua inerte. </a:t>
            </a:r>
          </a:p>
          <a:p>
            <a:pPr marL="0" indent="0">
              <a:buNone/>
            </a:pPr>
            <a:r>
              <a:rPr lang="it-IT" dirty="0"/>
              <a:t> </a:t>
            </a:r>
          </a:p>
        </p:txBody>
      </p:sp>
      <p:sp>
        <p:nvSpPr>
          <p:cNvPr id="11" name="Segnaposto contenuto 10"/>
          <p:cNvSpPr>
            <a:spLocks noGrp="1"/>
          </p:cNvSpPr>
          <p:nvPr>
            <p:ph sz="quarter" idx="4"/>
          </p:nvPr>
        </p:nvSpPr>
        <p:spPr>
          <a:xfrm>
            <a:off x="5849958" y="2049137"/>
            <a:ext cx="6048260" cy="4140526"/>
          </a:xfrm>
          <a:solidFill>
            <a:schemeClr val="accent4">
              <a:lumMod val="20000"/>
              <a:lumOff val="80000"/>
            </a:schemeClr>
          </a:solidFill>
        </p:spPr>
        <p:txBody>
          <a:bodyPr>
            <a:normAutofit/>
          </a:bodyPr>
          <a:lstStyle/>
          <a:p>
            <a:pPr marL="0" indent="0">
              <a:buNone/>
            </a:pPr>
            <a:r>
              <a:rPr lang="it-IT" dirty="0"/>
              <a:t>Un fuoco sottile affiora rapido alla pelle, </a:t>
            </a:r>
          </a:p>
          <a:p>
            <a:pPr marL="0" indent="0">
              <a:buNone/>
            </a:pPr>
            <a:r>
              <a:rPr lang="it-IT" dirty="0"/>
              <a:t>e ho buio negli occhi e il rombo </a:t>
            </a:r>
          </a:p>
          <a:p>
            <a:pPr marL="0" indent="0">
              <a:buNone/>
            </a:pPr>
            <a:r>
              <a:rPr lang="it-IT" dirty="0"/>
              <a:t>del sangue nelle orecchie. </a:t>
            </a:r>
          </a:p>
          <a:p>
            <a:pPr marL="0" indent="0">
              <a:buNone/>
            </a:pPr>
            <a:r>
              <a:rPr lang="it-IT" dirty="0"/>
              <a:t> E tutta in sudore e tremante </a:t>
            </a:r>
          </a:p>
          <a:p>
            <a:pPr marL="0" indent="0">
              <a:buNone/>
            </a:pPr>
            <a:r>
              <a:rPr lang="it-IT" dirty="0"/>
              <a:t>come erba patita scoloro: </a:t>
            </a:r>
          </a:p>
          <a:p>
            <a:pPr marL="0" indent="0">
              <a:buNone/>
            </a:pPr>
            <a:r>
              <a:rPr lang="it-IT" dirty="0"/>
              <a:t>e morte non pare lontana </a:t>
            </a:r>
          </a:p>
          <a:p>
            <a:pPr marL="0" indent="0">
              <a:buNone/>
            </a:pPr>
            <a:r>
              <a:rPr lang="it-IT" dirty="0"/>
              <a:t>a me rapita di mente. </a:t>
            </a:r>
          </a:p>
          <a:p>
            <a:pPr marL="0" indent="0">
              <a:buNone/>
            </a:pPr>
            <a:endParaRPr lang="it-IT" dirty="0"/>
          </a:p>
        </p:txBody>
      </p:sp>
    </p:spTree>
    <p:extLst>
      <p:ext uri="{BB962C8B-B14F-4D97-AF65-F5344CB8AC3E}">
        <p14:creationId xmlns:p14="http://schemas.microsoft.com/office/powerpoint/2010/main" val="1894678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839788" y="1068636"/>
            <a:ext cx="10276231" cy="5121027"/>
          </a:xfrm>
          <a:solidFill>
            <a:schemeClr val="tx2">
              <a:lumMod val="20000"/>
              <a:lumOff val="80000"/>
            </a:schemeClr>
          </a:solidFill>
        </p:spPr>
        <p:txBody>
          <a:bodyPr>
            <a:normAutofit fontScale="92500"/>
          </a:bodyPr>
          <a:lstStyle/>
          <a:p>
            <a:pPr>
              <a:buFont typeface="Wingdings" panose="05000000000000000000" pitchFamily="2" charset="2"/>
              <a:buChar char="v"/>
            </a:pPr>
            <a:r>
              <a:rPr lang="it-IT" dirty="0" smtClean="0"/>
              <a:t>Dopo il banchetto, </a:t>
            </a:r>
            <a:r>
              <a:rPr lang="it-IT" dirty="0" err="1" smtClean="0"/>
              <a:t>Eeta</a:t>
            </a:r>
            <a:r>
              <a:rPr lang="it-IT" dirty="0" smtClean="0"/>
              <a:t> chiede ai nipoti perché siano tornati e chi siano gli uomini che li seguono</a:t>
            </a:r>
          </a:p>
          <a:p>
            <a:pPr>
              <a:buFont typeface="Wingdings" panose="05000000000000000000" pitchFamily="2" charset="2"/>
              <a:buChar char="v"/>
            </a:pPr>
            <a:r>
              <a:rPr lang="it-IT" dirty="0" smtClean="0"/>
              <a:t>Argo, il più grande dei quattro, racconta di essere stati travolti da una tempesta e di essere stati salvati da Giasone</a:t>
            </a:r>
          </a:p>
          <a:p>
            <a:pPr>
              <a:buFont typeface="Wingdings" panose="05000000000000000000" pitchFamily="2" charset="2"/>
              <a:buChar char="v"/>
            </a:pPr>
            <a:r>
              <a:rPr lang="it-IT" dirty="0" smtClean="0"/>
              <a:t>Spiega poi il motivo del viaggio dell’eroe: </a:t>
            </a:r>
            <a:r>
              <a:rPr lang="it-IT" dirty="0"/>
              <a:t>r</a:t>
            </a:r>
            <a:r>
              <a:rPr lang="it-IT" dirty="0" smtClean="0"/>
              <a:t>iportare in Grecia il vello d’oro</a:t>
            </a:r>
          </a:p>
          <a:p>
            <a:pPr>
              <a:buFont typeface="Wingdings" panose="05000000000000000000" pitchFamily="2" charset="2"/>
              <a:buChar char="v"/>
            </a:pPr>
            <a:r>
              <a:rPr lang="it-IT" dirty="0" err="1" smtClean="0"/>
              <a:t>Eeta</a:t>
            </a:r>
            <a:r>
              <a:rPr lang="it-IT" dirty="0" smtClean="0"/>
              <a:t> si infuria pensando che Giasone sia giunto per portargli via il trono</a:t>
            </a:r>
          </a:p>
          <a:p>
            <a:pPr>
              <a:buFont typeface="Wingdings" panose="05000000000000000000" pitchFamily="2" charset="2"/>
              <a:buChar char="v"/>
            </a:pPr>
            <a:r>
              <a:rPr lang="it-IT" dirty="0" smtClean="0"/>
              <a:t>Giasone lo calma «</a:t>
            </a:r>
            <a:r>
              <a:rPr lang="it-IT" i="1" dirty="0" smtClean="0"/>
              <a:t>blandendolo con voce carezzevole»</a:t>
            </a:r>
            <a:endParaRPr lang="it-IT" dirty="0"/>
          </a:p>
          <a:p>
            <a:pPr>
              <a:buFont typeface="Wingdings" panose="05000000000000000000" pitchFamily="2" charset="2"/>
              <a:buChar char="v"/>
            </a:pPr>
            <a:r>
              <a:rPr lang="it-IT" dirty="0" smtClean="0"/>
              <a:t>Il re allora gli promette il regno solo se supererà una grande prova: dovrà</a:t>
            </a:r>
          </a:p>
          <a:p>
            <a:pPr lvl="1">
              <a:buFont typeface="Wingdings" panose="05000000000000000000" pitchFamily="2" charset="2"/>
              <a:buChar char="Ø"/>
            </a:pPr>
            <a:r>
              <a:rPr lang="it-IT" b="1" dirty="0">
                <a:solidFill>
                  <a:srgbClr val="002060"/>
                </a:solidFill>
              </a:rPr>
              <a:t>a</a:t>
            </a:r>
            <a:r>
              <a:rPr lang="it-IT" b="1" dirty="0" smtClean="0">
                <a:solidFill>
                  <a:srgbClr val="002060"/>
                </a:solidFill>
              </a:rPr>
              <a:t>ggiogare due tori che spirano fiamme</a:t>
            </a:r>
          </a:p>
          <a:p>
            <a:pPr lvl="1">
              <a:buFont typeface="Wingdings" panose="05000000000000000000" pitchFamily="2" charset="2"/>
              <a:buChar char="Ø"/>
            </a:pPr>
            <a:r>
              <a:rPr lang="it-IT" b="1" dirty="0">
                <a:solidFill>
                  <a:srgbClr val="002060"/>
                </a:solidFill>
              </a:rPr>
              <a:t>a</a:t>
            </a:r>
            <a:r>
              <a:rPr lang="it-IT" b="1" dirty="0" smtClean="0">
                <a:solidFill>
                  <a:srgbClr val="002060"/>
                </a:solidFill>
              </a:rPr>
              <a:t>rare con questi un maggese</a:t>
            </a:r>
          </a:p>
          <a:p>
            <a:pPr lvl="1">
              <a:buFont typeface="Wingdings" panose="05000000000000000000" pitchFamily="2" charset="2"/>
              <a:buChar char="Ø"/>
            </a:pPr>
            <a:r>
              <a:rPr lang="it-IT" b="1" dirty="0">
                <a:solidFill>
                  <a:srgbClr val="002060"/>
                </a:solidFill>
              </a:rPr>
              <a:t>s</a:t>
            </a:r>
            <a:r>
              <a:rPr lang="it-IT" b="1" dirty="0" smtClean="0">
                <a:solidFill>
                  <a:srgbClr val="002060"/>
                </a:solidFill>
              </a:rPr>
              <a:t>eminare nei solchi i denti di un drago</a:t>
            </a:r>
          </a:p>
          <a:p>
            <a:pPr lvl="1">
              <a:buFont typeface="Wingdings" panose="05000000000000000000" pitchFamily="2" charset="2"/>
              <a:buChar char="Ø"/>
            </a:pPr>
            <a:r>
              <a:rPr lang="it-IT" b="1" dirty="0">
                <a:solidFill>
                  <a:srgbClr val="002060"/>
                </a:solidFill>
              </a:rPr>
              <a:t>u</a:t>
            </a:r>
            <a:r>
              <a:rPr lang="it-IT" b="1" dirty="0" smtClean="0">
                <a:solidFill>
                  <a:srgbClr val="002060"/>
                </a:solidFill>
              </a:rPr>
              <a:t>ccidere i guerrieri che nasceranno da quei denti</a:t>
            </a:r>
          </a:p>
          <a:p>
            <a:pPr lvl="1"/>
            <a:endParaRPr lang="it-IT" dirty="0"/>
          </a:p>
        </p:txBody>
      </p:sp>
      <p:sp>
        <p:nvSpPr>
          <p:cNvPr id="5" name="Segnaposto testo 4"/>
          <p:cNvSpPr>
            <a:spLocks noGrp="1"/>
          </p:cNvSpPr>
          <p:nvPr>
            <p:ph type="body" sz="quarter" idx="3"/>
          </p:nvPr>
        </p:nvSpPr>
        <p:spPr>
          <a:xfrm>
            <a:off x="947451" y="132203"/>
            <a:ext cx="10407937" cy="727114"/>
          </a:xfrm>
        </p:spPr>
        <p:txBody>
          <a:bodyPr/>
          <a:lstStyle/>
          <a:p>
            <a:pPr algn="ctr"/>
            <a:r>
              <a:rPr lang="it-IT" dirty="0" smtClean="0">
                <a:solidFill>
                  <a:srgbClr val="C00000"/>
                </a:solidFill>
              </a:rPr>
              <a:t>Versi III 300-442</a:t>
            </a:r>
            <a:endParaRPr lang="it-IT" dirty="0">
              <a:solidFill>
                <a:srgbClr val="C00000"/>
              </a:solidFill>
            </a:endParaRPr>
          </a:p>
        </p:txBody>
      </p:sp>
    </p:spTree>
    <p:extLst>
      <p:ext uri="{BB962C8B-B14F-4D97-AF65-F5344CB8AC3E}">
        <p14:creationId xmlns:p14="http://schemas.microsoft.com/office/powerpoint/2010/main" val="2301978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187287"/>
            <a:ext cx="10515600" cy="749147"/>
          </a:xfrm>
        </p:spPr>
        <p:txBody>
          <a:bodyPr>
            <a:normAutofit/>
          </a:bodyPr>
          <a:lstStyle/>
          <a:p>
            <a:pPr algn="ctr"/>
            <a:r>
              <a:rPr lang="it-IT" b="1" dirty="0" smtClean="0">
                <a:solidFill>
                  <a:srgbClr val="C00000"/>
                </a:solidFill>
                <a:effectLst>
                  <a:outerShdw blurRad="38100" dist="38100" dir="2700000" algn="tl">
                    <a:srgbClr val="000000">
                      <a:alpha val="43137"/>
                    </a:srgbClr>
                  </a:outerShdw>
                </a:effectLst>
              </a:rPr>
              <a:t>Medea non ha occhi che per Giasone</a:t>
            </a:r>
            <a:endParaRPr lang="it-IT" b="1" dirty="0">
              <a:solidFill>
                <a:srgbClr val="C00000"/>
              </a:solidFill>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a:xfrm>
            <a:off x="663518" y="894490"/>
            <a:ext cx="10515599" cy="823912"/>
          </a:xfrm>
        </p:spPr>
        <p:txBody>
          <a:bodyPr/>
          <a:lstStyle/>
          <a:p>
            <a:pPr algn="ctr"/>
            <a:r>
              <a:rPr lang="it-IT" dirty="0"/>
              <a:t>Apollonio Rodio, </a:t>
            </a:r>
            <a:r>
              <a:rPr lang="it-IT" b="0" i="1" dirty="0"/>
              <a:t>Argonautiche </a:t>
            </a:r>
            <a:r>
              <a:rPr lang="it-IT" b="0" dirty="0"/>
              <a:t>III </a:t>
            </a:r>
            <a:r>
              <a:rPr lang="it-IT" b="0" dirty="0" smtClean="0"/>
              <a:t>443-458</a:t>
            </a:r>
            <a:endParaRPr lang="it-IT" dirty="0"/>
          </a:p>
          <a:p>
            <a:endParaRPr lang="it-IT" dirty="0"/>
          </a:p>
        </p:txBody>
      </p:sp>
      <p:sp>
        <p:nvSpPr>
          <p:cNvPr id="9" name="Segnaposto contenuto 8"/>
          <p:cNvSpPr>
            <a:spLocks noGrp="1"/>
          </p:cNvSpPr>
          <p:nvPr>
            <p:ph sz="half" idx="2"/>
          </p:nvPr>
        </p:nvSpPr>
        <p:spPr>
          <a:xfrm>
            <a:off x="839788" y="1322025"/>
            <a:ext cx="10705889" cy="4572000"/>
          </a:xfrm>
          <a:solidFill>
            <a:schemeClr val="accent4">
              <a:lumMod val="20000"/>
              <a:lumOff val="80000"/>
            </a:schemeClr>
          </a:solidFill>
        </p:spPr>
        <p:txBody>
          <a:bodyPr>
            <a:normAutofit/>
          </a:bodyPr>
          <a:lstStyle/>
          <a:p>
            <a:pPr marL="0" indent="0" algn="just">
              <a:buNone/>
            </a:pPr>
            <a:r>
              <a:rPr lang="it-IT" sz="3200" i="1" dirty="0" smtClean="0">
                <a:latin typeface="Aparajita" panose="020B0604020202020204" pitchFamily="34" charset="0"/>
                <a:cs typeface="Aparajita" panose="020B0604020202020204" pitchFamily="34" charset="0"/>
              </a:rPr>
              <a:t>…il figlio / di Esone meravigliosamente si distingueva fra tutti / per grazia e bellezza. Su di lui la giovinetta fissava / obliquamente lo sguardo da sotto il velo candido: / il cuore le si struggeva nell’affanno, e la mente, / spiccato il volo, </a:t>
            </a:r>
            <a:r>
              <a:rPr lang="it-IT" sz="3200" b="1" i="1" dirty="0" smtClean="0">
                <a:latin typeface="Aparajita" panose="020B0604020202020204" pitchFamily="34" charset="0"/>
                <a:cs typeface="Aparajita" panose="020B0604020202020204" pitchFamily="34" charset="0"/>
              </a:rPr>
              <a:t>seguiva l’allontanarsi di Giasone / come in un sogno</a:t>
            </a:r>
            <a:r>
              <a:rPr lang="it-IT" sz="3200" i="1" dirty="0" smtClean="0">
                <a:latin typeface="Aparajita" panose="020B0604020202020204" pitchFamily="34" charset="0"/>
                <a:cs typeface="Aparajita" panose="020B0604020202020204" pitchFamily="34" charset="0"/>
              </a:rPr>
              <a:t>. … / Anche Medea si ritirò: ma </a:t>
            </a:r>
            <a:r>
              <a:rPr lang="it-IT" sz="3200" b="1" i="1" dirty="0" smtClean="0">
                <a:latin typeface="Aparajita" panose="020B0604020202020204" pitchFamily="34" charset="0"/>
                <a:cs typeface="Aparajita" panose="020B0604020202020204" pitchFamily="34" charset="0"/>
              </a:rPr>
              <a:t>molti tormentosi pensieri / l’agitavano</a:t>
            </a:r>
            <a:r>
              <a:rPr lang="it-IT" sz="3200" i="1" dirty="0" smtClean="0">
                <a:latin typeface="Aparajita" panose="020B0604020202020204" pitchFamily="34" charset="0"/>
                <a:cs typeface="Aparajita" panose="020B0604020202020204" pitchFamily="34" charset="0"/>
              </a:rPr>
              <a:t> come accade per impulso dell’amore. / Tutto le balenava ancora davanti agli occhi: l’aspetto / di lui e l’abito che indossava, come parlava e il modo / in cui stava seduto, e come si era alzato per andarsene via. / Il turbinio dei pensieri la convinse che al mondo / non esisteva un altro uomo così; e </a:t>
            </a:r>
            <a:r>
              <a:rPr lang="it-IT" sz="3200" b="1" i="1" dirty="0" smtClean="0">
                <a:latin typeface="Aparajita" panose="020B0604020202020204" pitchFamily="34" charset="0"/>
                <a:cs typeface="Aparajita" panose="020B0604020202020204" pitchFamily="34" charset="0"/>
              </a:rPr>
              <a:t>sempre udiva / quella voce, con le dolci parole che aveva pronunciato.</a:t>
            </a:r>
          </a:p>
        </p:txBody>
      </p:sp>
    </p:spTree>
    <p:extLst>
      <p:ext uri="{BB962C8B-B14F-4D97-AF65-F5344CB8AC3E}">
        <p14:creationId xmlns:p14="http://schemas.microsoft.com/office/powerpoint/2010/main" val="2430899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176270"/>
            <a:ext cx="10515600" cy="1291286"/>
          </a:xfrm>
        </p:spPr>
        <p:txBody>
          <a:bodyPr>
            <a:normAutofit fontScale="90000"/>
          </a:bodyPr>
          <a:lstStyle/>
          <a:p>
            <a:pPr algn="ctr"/>
            <a:r>
              <a:rPr lang="it-IT" b="1" dirty="0" smtClean="0">
                <a:solidFill>
                  <a:srgbClr val="C00000"/>
                </a:solidFill>
                <a:effectLst>
                  <a:outerShdw blurRad="38100" dist="38100" dir="2700000" algn="tl">
                    <a:srgbClr val="000000">
                      <a:alpha val="43137"/>
                    </a:srgbClr>
                  </a:outerShdw>
                </a:effectLst>
              </a:rPr>
              <a:t>I timori di Medea – primo monologo                                                                      </a:t>
            </a:r>
            <a:r>
              <a:rPr lang="it-IT" sz="2200" b="1" dirty="0" smtClean="0"/>
              <a:t>Apollonio </a:t>
            </a:r>
            <a:r>
              <a:rPr lang="it-IT" sz="2200" b="1" dirty="0"/>
              <a:t>Rodio</a:t>
            </a:r>
            <a:r>
              <a:rPr lang="it-IT" sz="2200" dirty="0"/>
              <a:t>, </a:t>
            </a:r>
            <a:r>
              <a:rPr lang="it-IT" sz="2200" i="1" dirty="0"/>
              <a:t>Argonautiche </a:t>
            </a:r>
            <a:r>
              <a:rPr lang="it-IT" sz="2200" dirty="0"/>
              <a:t>III </a:t>
            </a:r>
            <a:r>
              <a:rPr lang="it-IT" sz="2200" dirty="0" smtClean="0"/>
              <a:t>459-470</a:t>
            </a:r>
            <a:r>
              <a:rPr lang="it-IT" sz="2200" dirty="0"/>
              <a:t/>
            </a:r>
            <a:br>
              <a:rPr lang="it-IT" sz="2200" dirty="0"/>
            </a:br>
            <a:endParaRPr lang="it-IT" sz="2200" b="1" dirty="0">
              <a:solidFill>
                <a:srgbClr val="C00000"/>
              </a:solidFill>
              <a:effectLst>
                <a:outerShdw blurRad="38100" dist="38100" dir="2700000" algn="tl">
                  <a:srgbClr val="000000">
                    <a:alpha val="43137"/>
                  </a:srgbClr>
                </a:outerShdw>
              </a:effectLst>
            </a:endParaRPr>
          </a:p>
        </p:txBody>
      </p:sp>
      <p:sp>
        <p:nvSpPr>
          <p:cNvPr id="9" name="Segnaposto contenuto 8"/>
          <p:cNvSpPr>
            <a:spLocks noGrp="1"/>
          </p:cNvSpPr>
          <p:nvPr>
            <p:ph sz="half" idx="2"/>
          </p:nvPr>
        </p:nvSpPr>
        <p:spPr>
          <a:xfrm>
            <a:off x="839788" y="1140177"/>
            <a:ext cx="10515600" cy="5049485"/>
          </a:xfrm>
          <a:solidFill>
            <a:schemeClr val="accent4">
              <a:lumMod val="20000"/>
              <a:lumOff val="80000"/>
            </a:schemeClr>
          </a:solidFill>
        </p:spPr>
        <p:txBody>
          <a:bodyPr>
            <a:normAutofit/>
          </a:bodyPr>
          <a:lstStyle/>
          <a:p>
            <a:pPr marL="0" indent="0" algn="just">
              <a:buNone/>
            </a:pPr>
            <a:r>
              <a:rPr lang="it-IT" sz="3600" b="1" i="1" dirty="0" smtClean="0">
                <a:latin typeface="Aparajita" panose="020B0604020202020204" pitchFamily="34" charset="0"/>
                <a:cs typeface="Aparajita" panose="020B0604020202020204" pitchFamily="34" charset="0"/>
              </a:rPr>
              <a:t>Temeva grandemente che i tori o lo stesso </a:t>
            </a:r>
            <a:r>
              <a:rPr lang="it-IT" sz="3600" b="1" i="1" dirty="0" err="1" smtClean="0">
                <a:latin typeface="Aparajita" panose="020B0604020202020204" pitchFamily="34" charset="0"/>
                <a:cs typeface="Aparajita" panose="020B0604020202020204" pitchFamily="34" charset="0"/>
              </a:rPr>
              <a:t>Eeta</a:t>
            </a:r>
            <a:r>
              <a:rPr lang="it-IT" sz="3600" b="1" i="1" dirty="0" smtClean="0">
                <a:latin typeface="Aparajita" panose="020B0604020202020204" pitchFamily="34" charset="0"/>
                <a:cs typeface="Aparajita" panose="020B0604020202020204" pitchFamily="34" charset="0"/>
              </a:rPr>
              <a:t> / l’uccidessero</a:t>
            </a:r>
            <a:r>
              <a:rPr lang="it-IT" sz="3600" i="1" dirty="0" smtClean="0">
                <a:latin typeface="Aparajita" panose="020B0604020202020204" pitchFamily="34" charset="0"/>
                <a:cs typeface="Aparajita" panose="020B0604020202020204" pitchFamily="34" charset="0"/>
              </a:rPr>
              <a:t>: lo piangeva come già morto, presa / da un’angosciosa compassione, e tenere </a:t>
            </a:r>
            <a:r>
              <a:rPr lang="it-IT" sz="3600" i="1" dirty="0">
                <a:latin typeface="Aparajita" panose="020B0604020202020204" pitchFamily="34" charset="0"/>
                <a:cs typeface="Aparajita" panose="020B0604020202020204" pitchFamily="34" charset="0"/>
              </a:rPr>
              <a:t>l</a:t>
            </a:r>
            <a:r>
              <a:rPr lang="it-IT" sz="3600" i="1" dirty="0" smtClean="0">
                <a:latin typeface="Aparajita" panose="020B0604020202020204" pitchFamily="34" charset="0"/>
                <a:cs typeface="Aparajita" panose="020B0604020202020204" pitchFamily="34" charset="0"/>
              </a:rPr>
              <a:t>acrime / di struggente dolore le bagnavano le guance. Soffocando / i singhiozzi pronunciò con dolcezza queste parole: / «Povera me, perché mi prende questo tormento? / </a:t>
            </a:r>
            <a:r>
              <a:rPr lang="it-IT" sz="3600" b="1" i="1" dirty="0" smtClean="0">
                <a:latin typeface="Aparajita" panose="020B0604020202020204" pitchFamily="34" charset="0"/>
                <a:cs typeface="Aparajita" panose="020B0604020202020204" pitchFamily="34" charset="0"/>
              </a:rPr>
              <a:t>Che muoia</a:t>
            </a:r>
            <a:r>
              <a:rPr lang="it-IT" sz="3600" i="1" dirty="0" smtClean="0">
                <a:latin typeface="Aparajita" panose="020B0604020202020204" pitchFamily="34" charset="0"/>
                <a:cs typeface="Aparajita" panose="020B0604020202020204" pitchFamily="34" charset="0"/>
              </a:rPr>
              <a:t>, alla buon’ora, non importa se da grande eroe / o da piccolo uomo…Però, se riuscisse a salvarsi! Sì, / o </a:t>
            </a:r>
            <a:r>
              <a:rPr lang="it-IT" sz="3600" i="1" dirty="0" err="1" smtClean="0">
                <a:latin typeface="Aparajita" panose="020B0604020202020204" pitchFamily="34" charset="0"/>
                <a:cs typeface="Aparajita" panose="020B0604020202020204" pitchFamily="34" charset="0"/>
              </a:rPr>
              <a:t>Ecate</a:t>
            </a:r>
            <a:r>
              <a:rPr lang="it-IT" sz="3600" i="1" dirty="0" smtClean="0">
                <a:latin typeface="Aparajita" panose="020B0604020202020204" pitchFamily="34" charset="0"/>
                <a:cs typeface="Aparajita" panose="020B0604020202020204" pitchFamily="34" charset="0"/>
              </a:rPr>
              <a:t>, potente figlia di Perse, ciò avvenga per davvero: </a:t>
            </a:r>
            <a:r>
              <a:rPr lang="it-IT" sz="3600" b="1" i="1" dirty="0" smtClean="0">
                <a:latin typeface="Aparajita" panose="020B0604020202020204" pitchFamily="34" charset="0"/>
                <a:cs typeface="Aparajita" panose="020B0604020202020204" pitchFamily="34" charset="0"/>
              </a:rPr>
              <a:t>che sia salvo</a:t>
            </a:r>
            <a:r>
              <a:rPr lang="it-IT" sz="3600" i="1" dirty="0" smtClean="0">
                <a:latin typeface="Aparajita" panose="020B0604020202020204" pitchFamily="34" charset="0"/>
                <a:cs typeface="Aparajita" panose="020B0604020202020204" pitchFamily="34" charset="0"/>
              </a:rPr>
              <a:t>, e faccia ritorno nella sua terra! / Ma se è destino che i tori lo uccidano, prima sappia / che almeno io non godo per la sua fine sciagurata</a:t>
            </a:r>
            <a:r>
              <a:rPr lang="it-IT" sz="3600" i="1" dirty="0">
                <a:latin typeface="Aparajita" panose="020B0604020202020204" pitchFamily="34" charset="0"/>
                <a:cs typeface="Aparajita" panose="020B0604020202020204" pitchFamily="34" charset="0"/>
              </a:rPr>
              <a:t>.</a:t>
            </a:r>
            <a:r>
              <a:rPr lang="it-IT" sz="3600" i="1" dirty="0" smtClean="0">
                <a:latin typeface="Aparajita" panose="020B0604020202020204" pitchFamily="34" charset="0"/>
                <a:cs typeface="Aparajita" panose="020B0604020202020204" pitchFamily="34" charset="0"/>
              </a:rPr>
              <a:t>» </a:t>
            </a:r>
            <a:endParaRPr lang="it-IT" sz="3600" i="1"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549716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7"/>
          <p:cNvSpPr>
            <a:spLocks noGrp="1"/>
          </p:cNvSpPr>
          <p:nvPr>
            <p:ph type="body" idx="1"/>
          </p:nvPr>
        </p:nvSpPr>
        <p:spPr>
          <a:xfrm>
            <a:off x="839788" y="209321"/>
            <a:ext cx="10144029" cy="583894"/>
          </a:xfrm>
        </p:spPr>
        <p:txBody>
          <a:bodyPr/>
          <a:lstStyle/>
          <a:p>
            <a:pPr algn="ctr"/>
            <a:r>
              <a:rPr lang="it-IT" dirty="0">
                <a:solidFill>
                  <a:srgbClr val="C00000"/>
                </a:solidFill>
              </a:rPr>
              <a:t>Versi </a:t>
            </a:r>
            <a:r>
              <a:rPr lang="it-IT" dirty="0" smtClean="0">
                <a:solidFill>
                  <a:srgbClr val="C00000"/>
                </a:solidFill>
              </a:rPr>
              <a:t>III 470-609</a:t>
            </a:r>
            <a:endParaRPr lang="it-IT" dirty="0">
              <a:solidFill>
                <a:srgbClr val="C00000"/>
              </a:solidFill>
            </a:endParaRPr>
          </a:p>
        </p:txBody>
      </p:sp>
      <p:sp>
        <p:nvSpPr>
          <p:cNvPr id="9" name="Segnaposto contenuto 8"/>
          <p:cNvSpPr>
            <a:spLocks noGrp="1"/>
          </p:cNvSpPr>
          <p:nvPr>
            <p:ph sz="half" idx="2"/>
          </p:nvPr>
        </p:nvSpPr>
        <p:spPr>
          <a:xfrm>
            <a:off x="839788" y="947451"/>
            <a:ext cx="10144028" cy="4594033"/>
          </a:xfrm>
          <a:solidFill>
            <a:schemeClr val="tx2">
              <a:lumMod val="20000"/>
              <a:lumOff val="80000"/>
            </a:schemeClr>
          </a:solidFill>
        </p:spPr>
        <p:txBody>
          <a:bodyPr>
            <a:normAutofit/>
          </a:bodyPr>
          <a:lstStyle/>
          <a:p>
            <a:pPr marL="0" indent="0">
              <a:buNone/>
            </a:pPr>
            <a:r>
              <a:rPr lang="it-IT" sz="3200" b="1" i="1" dirty="0" smtClean="0">
                <a:latin typeface="Aparajita" panose="020B0604020202020204" pitchFamily="34" charset="0"/>
                <a:cs typeface="Aparajita" panose="020B0604020202020204" pitchFamily="34" charset="0"/>
              </a:rPr>
              <a:t>   </a:t>
            </a:r>
            <a:r>
              <a:rPr lang="it-IT" sz="3600" b="1" i="1" dirty="0" smtClean="0">
                <a:latin typeface="Aparajita" panose="020B0604020202020204" pitchFamily="34" charset="0"/>
                <a:cs typeface="Aparajita" panose="020B0604020202020204" pitchFamily="34" charset="0"/>
              </a:rPr>
              <a:t>«Così la mente di Medea era sconvolta dalla passione.»</a:t>
            </a:r>
          </a:p>
          <a:p>
            <a:pPr>
              <a:buFont typeface="Wingdings" panose="05000000000000000000" pitchFamily="2" charset="2"/>
              <a:buChar char="v"/>
            </a:pPr>
            <a:r>
              <a:rPr lang="it-IT" dirty="0" smtClean="0">
                <a:cs typeface="Aparajita" panose="020B0604020202020204" pitchFamily="34" charset="0"/>
              </a:rPr>
              <a:t>Argo propone di ricorrere, grazie all’intercessione della madre </a:t>
            </a:r>
            <a:r>
              <a:rPr lang="it-IT" dirty="0" err="1" smtClean="0">
                <a:cs typeface="Aparajita" panose="020B0604020202020204" pitchFamily="34" charset="0"/>
              </a:rPr>
              <a:t>Calciope</a:t>
            </a:r>
            <a:r>
              <a:rPr lang="it-IT" dirty="0" smtClean="0">
                <a:cs typeface="Aparajita" panose="020B0604020202020204" pitchFamily="34" charset="0"/>
              </a:rPr>
              <a:t>, alle arti magiche di Medea per superare la prova</a:t>
            </a:r>
          </a:p>
          <a:p>
            <a:pPr>
              <a:buFont typeface="Wingdings" panose="05000000000000000000" pitchFamily="2" charset="2"/>
              <a:buChar char="v"/>
            </a:pPr>
            <a:r>
              <a:rPr lang="it-IT" dirty="0" smtClean="0">
                <a:cs typeface="Aparajita" panose="020B0604020202020204" pitchFamily="34" charset="0"/>
              </a:rPr>
              <a:t>Giasone, pur riconoscendo che «</a:t>
            </a:r>
            <a:r>
              <a:rPr lang="it-IT" sz="3200" b="1" i="1" dirty="0" smtClean="0">
                <a:latin typeface="Aparajita" panose="020B0604020202020204" pitchFamily="34" charset="0"/>
                <a:cs typeface="Aparajita" panose="020B0604020202020204" pitchFamily="34" charset="0"/>
              </a:rPr>
              <a:t>se il ritorno dipende dalle donne, davvero misera è la speranza</a:t>
            </a:r>
            <a:r>
              <a:rPr lang="it-IT" i="1" dirty="0" smtClean="0">
                <a:latin typeface="Aparajita" panose="020B0604020202020204" pitchFamily="34" charset="0"/>
                <a:cs typeface="Aparajita" panose="020B0604020202020204" pitchFamily="34" charset="0"/>
              </a:rPr>
              <a:t>», </a:t>
            </a:r>
            <a:r>
              <a:rPr lang="it-IT" dirty="0" smtClean="0">
                <a:cs typeface="Aparajita" panose="020B0604020202020204" pitchFamily="34" charset="0"/>
              </a:rPr>
              <a:t>non si oppone </a:t>
            </a:r>
          </a:p>
          <a:p>
            <a:pPr marL="0" indent="0">
              <a:buNone/>
            </a:pPr>
            <a:r>
              <a:rPr lang="it-IT" sz="3600" b="1" i="1" dirty="0" smtClean="0">
                <a:latin typeface="Aparajita" panose="020B0604020202020204" pitchFamily="34" charset="0"/>
                <a:cs typeface="Aparajita" panose="020B0604020202020204" pitchFamily="34" charset="0"/>
              </a:rPr>
              <a:t>  «L’impresa pare a tutti irrealizzabile</a:t>
            </a:r>
            <a:r>
              <a:rPr lang="it-IT" sz="3600" i="1" dirty="0" smtClean="0">
                <a:latin typeface="Aparajita" panose="020B0604020202020204" pitchFamily="34" charset="0"/>
                <a:cs typeface="Aparajita" panose="020B0604020202020204" pitchFamily="34" charset="0"/>
              </a:rPr>
              <a:t>.»</a:t>
            </a:r>
          </a:p>
          <a:p>
            <a:pPr>
              <a:buFont typeface="Wingdings" panose="05000000000000000000" pitchFamily="2" charset="2"/>
              <a:buChar char="v"/>
            </a:pPr>
            <a:r>
              <a:rPr lang="it-IT" dirty="0" smtClean="0">
                <a:cs typeface="Aparajita" panose="020B0604020202020204" pitchFamily="34" charset="0"/>
              </a:rPr>
              <a:t>Si decide di inviar Argo da </a:t>
            </a:r>
            <a:r>
              <a:rPr lang="it-IT" dirty="0" err="1" smtClean="0">
                <a:cs typeface="Aparajita" panose="020B0604020202020204" pitchFamily="34" charset="0"/>
              </a:rPr>
              <a:t>Calciope</a:t>
            </a:r>
            <a:r>
              <a:rPr lang="it-IT" dirty="0" smtClean="0">
                <a:cs typeface="Aparajita" panose="020B0604020202020204" pitchFamily="34" charset="0"/>
              </a:rPr>
              <a:t> </a:t>
            </a:r>
            <a:endParaRPr lang="it-IT" dirty="0">
              <a:cs typeface="Aparajita" panose="020B0604020202020204" pitchFamily="34" charset="0"/>
            </a:endParaRPr>
          </a:p>
          <a:p>
            <a:pPr>
              <a:buFont typeface="Wingdings" panose="05000000000000000000" pitchFamily="2" charset="2"/>
              <a:buChar char="v"/>
            </a:pPr>
            <a:r>
              <a:rPr lang="it-IT" dirty="0" err="1" smtClean="0">
                <a:cs typeface="Aparajita" panose="020B0604020202020204" pitchFamily="34" charset="0"/>
              </a:rPr>
              <a:t>Eeta</a:t>
            </a:r>
            <a:r>
              <a:rPr lang="it-IT" dirty="0" smtClean="0">
                <a:cs typeface="Aparajita" panose="020B0604020202020204" pitchFamily="34" charset="0"/>
              </a:rPr>
              <a:t>, molto adirato, è deciso a sterminare gli stranieri, ad incendiare la nave e a punire i figli di </a:t>
            </a:r>
            <a:r>
              <a:rPr lang="it-IT" dirty="0" err="1" smtClean="0">
                <a:cs typeface="Aparajita" panose="020B0604020202020204" pitchFamily="34" charset="0"/>
              </a:rPr>
              <a:t>Frisso</a:t>
            </a:r>
            <a:r>
              <a:rPr lang="it-IT" dirty="0" smtClean="0">
                <a:cs typeface="Aparajita" panose="020B0604020202020204" pitchFamily="34" charset="0"/>
              </a:rPr>
              <a:t>  </a:t>
            </a:r>
          </a:p>
          <a:p>
            <a:pPr marL="0" indent="0">
              <a:buNone/>
            </a:pPr>
            <a:endParaRPr lang="it-IT" i="1" dirty="0" smtClean="0">
              <a:latin typeface="Aparajita" panose="020B0604020202020204" pitchFamily="34" charset="0"/>
              <a:cs typeface="Aparajita" panose="020B0604020202020204" pitchFamily="34" charset="0"/>
            </a:endParaRPr>
          </a:p>
          <a:p>
            <a:pPr marL="0" indent="0">
              <a:buNone/>
            </a:pPr>
            <a:endParaRPr lang="it-IT" dirty="0">
              <a:cs typeface="Aparajita" panose="020B0604020202020204" pitchFamily="34" charset="0"/>
            </a:endParaRPr>
          </a:p>
        </p:txBody>
      </p:sp>
    </p:spTree>
    <p:extLst>
      <p:ext uri="{BB962C8B-B14F-4D97-AF65-F5344CB8AC3E}">
        <p14:creationId xmlns:p14="http://schemas.microsoft.com/office/powerpoint/2010/main" val="3407117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143219"/>
            <a:ext cx="10515600" cy="903383"/>
          </a:xfrm>
        </p:spPr>
        <p:txBody>
          <a:bodyPr>
            <a:normAutofit/>
          </a:bodyPr>
          <a:lstStyle/>
          <a:p>
            <a:pPr algn="ctr"/>
            <a:r>
              <a:rPr lang="it-IT" b="1" dirty="0" smtClean="0">
                <a:solidFill>
                  <a:srgbClr val="C00000"/>
                </a:solidFill>
                <a:effectLst>
                  <a:outerShdw blurRad="38100" dist="38100" dir="2700000" algn="tl">
                    <a:srgbClr val="000000">
                      <a:alpha val="43137"/>
                    </a:srgbClr>
                  </a:outerShdw>
                </a:effectLst>
              </a:rPr>
              <a:t>Il sogno angoscioso di Medea</a:t>
            </a:r>
            <a:endParaRPr lang="it-IT" b="1" dirty="0">
              <a:solidFill>
                <a:srgbClr val="C00000"/>
              </a:solidFill>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a:xfrm>
            <a:off x="839788" y="859317"/>
            <a:ext cx="6001687" cy="1046602"/>
          </a:xfrm>
        </p:spPr>
        <p:txBody>
          <a:bodyPr/>
          <a:lstStyle/>
          <a:p>
            <a:r>
              <a:rPr lang="it-IT" dirty="0"/>
              <a:t>Apollonio Rodio, </a:t>
            </a:r>
            <a:r>
              <a:rPr lang="it-IT" b="0" i="1" dirty="0"/>
              <a:t>Argonautiche </a:t>
            </a:r>
            <a:r>
              <a:rPr lang="it-IT" b="0" dirty="0"/>
              <a:t>III </a:t>
            </a:r>
            <a:r>
              <a:rPr lang="it-IT" b="0" dirty="0" smtClean="0"/>
              <a:t>616-627</a:t>
            </a:r>
            <a:endParaRPr lang="it-IT" dirty="0"/>
          </a:p>
          <a:p>
            <a:endParaRPr lang="it-IT" dirty="0"/>
          </a:p>
        </p:txBody>
      </p:sp>
      <p:sp>
        <p:nvSpPr>
          <p:cNvPr id="9" name="Segnaposto contenuto 8"/>
          <p:cNvSpPr>
            <a:spLocks noGrp="1"/>
          </p:cNvSpPr>
          <p:nvPr>
            <p:ph sz="half" idx="2"/>
          </p:nvPr>
        </p:nvSpPr>
        <p:spPr>
          <a:xfrm>
            <a:off x="971991" y="1762700"/>
            <a:ext cx="10515600" cy="3789801"/>
          </a:xfrm>
          <a:solidFill>
            <a:schemeClr val="accent2">
              <a:lumMod val="20000"/>
              <a:lumOff val="80000"/>
            </a:schemeClr>
          </a:solidFill>
        </p:spPr>
        <p:txBody>
          <a:bodyPr>
            <a:normAutofit/>
          </a:bodyPr>
          <a:lstStyle/>
          <a:p>
            <a:pPr marL="0" indent="0">
              <a:buNone/>
            </a:pPr>
            <a:r>
              <a:rPr lang="it-IT" sz="3200" i="1" dirty="0" smtClean="0">
                <a:latin typeface="Aparajita" panose="020B0604020202020204" pitchFamily="34" charset="0"/>
                <a:cs typeface="Aparajita" panose="020B0604020202020204" pitchFamily="34" charset="0"/>
              </a:rPr>
              <a:t>Adagiata sul letto, </a:t>
            </a:r>
            <a:r>
              <a:rPr lang="it-IT" sz="3200" b="1" i="1" dirty="0" smtClean="0">
                <a:latin typeface="Aparajita" panose="020B0604020202020204" pitchFamily="34" charset="0"/>
                <a:cs typeface="Aparajita" panose="020B0604020202020204" pitchFamily="34" charset="0"/>
              </a:rPr>
              <a:t>la fanciulla alleviava le sue pene /con un sonno profondo</a:t>
            </a:r>
            <a:r>
              <a:rPr lang="it-IT" sz="3200" i="1" dirty="0" smtClean="0">
                <a:latin typeface="Aparajita" panose="020B0604020202020204" pitchFamily="34" charset="0"/>
                <a:cs typeface="Aparajita" panose="020B0604020202020204" pitchFamily="34" charset="0"/>
              </a:rPr>
              <a:t>.  Ma ben presto </a:t>
            </a:r>
            <a:r>
              <a:rPr lang="it-IT" sz="3200" b="1" i="1" dirty="0" smtClean="0">
                <a:latin typeface="Aparajita" panose="020B0604020202020204" pitchFamily="34" charset="0"/>
                <a:cs typeface="Aparajita" panose="020B0604020202020204" pitchFamily="34" charset="0"/>
              </a:rPr>
              <a:t>l’angoscia / le inviò sogni terribili</a:t>
            </a:r>
            <a:r>
              <a:rPr lang="it-IT" sz="3200" i="1" dirty="0" smtClean="0">
                <a:latin typeface="Aparajita" panose="020B0604020202020204" pitchFamily="34" charset="0"/>
                <a:cs typeface="Aparajita" panose="020B0604020202020204" pitchFamily="34" charset="0"/>
              </a:rPr>
              <a:t>, portatori di inganno e turbamento. / </a:t>
            </a:r>
            <a:r>
              <a:rPr lang="it-IT" sz="3200" i="1" dirty="0">
                <a:latin typeface="Aparajita" panose="020B0604020202020204" pitchFamily="34" charset="0"/>
                <a:cs typeface="Aparajita" panose="020B0604020202020204" pitchFamily="34" charset="0"/>
              </a:rPr>
              <a:t>L</a:t>
            </a:r>
            <a:r>
              <a:rPr lang="it-IT" sz="3200" i="1" dirty="0" smtClean="0">
                <a:latin typeface="Aparajita" panose="020B0604020202020204" pitchFamily="34" charset="0"/>
                <a:cs typeface="Aparajita" panose="020B0604020202020204" pitchFamily="34" charset="0"/>
              </a:rPr>
              <a:t>e pareva che non per il desiderio di conquistare / il vello del montone lo straniero avesse accettato / la prova, che non a questo fine avesse raggiunto la città / di </a:t>
            </a:r>
            <a:r>
              <a:rPr lang="it-IT" sz="3200" i="1" dirty="0" err="1" smtClean="0">
                <a:latin typeface="Aparajita" panose="020B0604020202020204" pitchFamily="34" charset="0"/>
                <a:cs typeface="Aparajita" panose="020B0604020202020204" pitchFamily="34" charset="0"/>
              </a:rPr>
              <a:t>Eeta</a:t>
            </a:r>
            <a:r>
              <a:rPr lang="it-IT" sz="3200" i="1" dirty="0" smtClean="0">
                <a:latin typeface="Aparajita" panose="020B0604020202020204" pitchFamily="34" charset="0"/>
                <a:cs typeface="Aparajita" panose="020B0604020202020204" pitchFamily="34" charset="0"/>
              </a:rPr>
              <a:t>, ma per condurre lei nella sua casa / come sposa legittima; </a:t>
            </a:r>
            <a:r>
              <a:rPr lang="it-IT" sz="3200" b="1" i="1" dirty="0" smtClean="0">
                <a:latin typeface="Aparajita" panose="020B0604020202020204" pitchFamily="34" charset="0"/>
                <a:cs typeface="Aparajita" panose="020B0604020202020204" pitchFamily="34" charset="0"/>
              </a:rPr>
              <a:t>le sembrava di lottare lei stessa / contro i tori </a:t>
            </a:r>
            <a:r>
              <a:rPr lang="it-IT" sz="3200" i="1" dirty="0" smtClean="0">
                <a:latin typeface="Aparajita" panose="020B0604020202020204" pitchFamily="34" charset="0"/>
                <a:cs typeface="Aparajita" panose="020B0604020202020204" pitchFamily="34" charset="0"/>
              </a:rPr>
              <a:t>e di domarli con facilità, </a:t>
            </a:r>
            <a:r>
              <a:rPr lang="it-IT" sz="3200" b="1" i="1" dirty="0" smtClean="0">
                <a:latin typeface="Aparajita" panose="020B0604020202020204" pitchFamily="34" charset="0"/>
                <a:cs typeface="Aparajita" panose="020B0604020202020204" pitchFamily="34" charset="0"/>
              </a:rPr>
              <a:t>ma i suoi genitori / calpestavano la promessa </a:t>
            </a:r>
            <a:r>
              <a:rPr lang="it-IT" sz="3200" i="1" dirty="0" smtClean="0">
                <a:latin typeface="Aparajita" panose="020B0604020202020204" pitchFamily="34" charset="0"/>
                <a:cs typeface="Aparajita" panose="020B0604020202020204" pitchFamily="34" charset="0"/>
              </a:rPr>
              <a:t>col pretesto che non a lei, / ma a Giasone in persona avevano dato l’ordine / di aggiogare i tori. </a:t>
            </a:r>
          </a:p>
        </p:txBody>
      </p:sp>
    </p:spTree>
    <p:extLst>
      <p:ext uri="{BB962C8B-B14F-4D97-AF65-F5344CB8AC3E}">
        <p14:creationId xmlns:p14="http://schemas.microsoft.com/office/powerpoint/2010/main" val="616776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143219"/>
            <a:ext cx="10515600" cy="1244906"/>
          </a:xfrm>
        </p:spPr>
        <p:txBody>
          <a:bodyPr>
            <a:normAutofit/>
          </a:bodyPr>
          <a:lstStyle/>
          <a:p>
            <a:pPr algn="ctr"/>
            <a:r>
              <a:rPr lang="it-IT" b="1" dirty="0" smtClean="0">
                <a:solidFill>
                  <a:srgbClr val="C00000"/>
                </a:solidFill>
                <a:effectLst>
                  <a:outerShdw blurRad="38100" dist="38100" dir="2700000" algn="tl">
                    <a:srgbClr val="000000">
                      <a:alpha val="43137"/>
                    </a:srgbClr>
                  </a:outerShdw>
                </a:effectLst>
              </a:rPr>
              <a:t>Il sogno angoscioso di Medea</a:t>
            </a:r>
            <a:endParaRPr lang="it-IT" b="1" dirty="0">
              <a:solidFill>
                <a:srgbClr val="C00000"/>
              </a:solidFill>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a:xfrm>
            <a:off x="971991" y="859316"/>
            <a:ext cx="8006756" cy="1277955"/>
          </a:xfrm>
        </p:spPr>
        <p:txBody>
          <a:bodyPr/>
          <a:lstStyle/>
          <a:p>
            <a:r>
              <a:rPr lang="it-IT" dirty="0"/>
              <a:t>Apollonio Rodio, </a:t>
            </a:r>
            <a:r>
              <a:rPr lang="it-IT" b="0" i="1" dirty="0"/>
              <a:t>Argonautiche </a:t>
            </a:r>
            <a:r>
              <a:rPr lang="it-IT" b="0" dirty="0"/>
              <a:t>III </a:t>
            </a:r>
            <a:r>
              <a:rPr lang="it-IT" b="0" dirty="0" smtClean="0"/>
              <a:t>628-635</a:t>
            </a:r>
            <a:endParaRPr lang="it-IT" dirty="0"/>
          </a:p>
          <a:p>
            <a:endParaRPr lang="it-IT" dirty="0"/>
          </a:p>
        </p:txBody>
      </p:sp>
      <p:sp>
        <p:nvSpPr>
          <p:cNvPr id="9" name="Segnaposto contenuto 8"/>
          <p:cNvSpPr>
            <a:spLocks noGrp="1"/>
          </p:cNvSpPr>
          <p:nvPr>
            <p:ph sz="half" idx="2"/>
          </p:nvPr>
        </p:nvSpPr>
        <p:spPr>
          <a:xfrm>
            <a:off x="971991" y="2137272"/>
            <a:ext cx="10515600" cy="3415229"/>
          </a:xfrm>
          <a:solidFill>
            <a:schemeClr val="accent2">
              <a:lumMod val="20000"/>
              <a:lumOff val="80000"/>
            </a:schemeClr>
          </a:solidFill>
        </p:spPr>
        <p:txBody>
          <a:bodyPr>
            <a:normAutofit/>
          </a:bodyPr>
          <a:lstStyle/>
          <a:p>
            <a:pPr marL="0" indent="0" algn="just">
              <a:buNone/>
            </a:pPr>
            <a:r>
              <a:rPr lang="it-IT" sz="3200" i="1" dirty="0" smtClean="0">
                <a:latin typeface="Aparajita" panose="020B0604020202020204" pitchFamily="34" charset="0"/>
                <a:cs typeface="Aparajita" panose="020B0604020202020204" pitchFamily="34" charset="0"/>
              </a:rPr>
              <a:t>Ne scaturiva </a:t>
            </a:r>
            <a:r>
              <a:rPr lang="it-IT" sz="3200" b="1" i="1" dirty="0" smtClean="0">
                <a:latin typeface="Aparajita" panose="020B0604020202020204" pitchFamily="34" charset="0"/>
                <a:cs typeface="Aparajita" panose="020B0604020202020204" pitchFamily="34" charset="0"/>
              </a:rPr>
              <a:t>una contesa insanabile / tra suo padre e gli stranieri</a:t>
            </a:r>
            <a:r>
              <a:rPr lang="it-IT" sz="3200" i="1" dirty="0" smtClean="0">
                <a:latin typeface="Aparajita" panose="020B0604020202020204" pitchFamily="34" charset="0"/>
                <a:cs typeface="Aparajita" panose="020B0604020202020204" pitchFamily="34" charset="0"/>
              </a:rPr>
              <a:t>, e alla fine le due parti lasciavano a lei il giudizio: sarebbe stato come voleva / il suo cuore, </a:t>
            </a:r>
            <a:r>
              <a:rPr lang="it-IT" sz="3200" b="1" i="1" dirty="0" smtClean="0">
                <a:latin typeface="Aparajita" panose="020B0604020202020204" pitchFamily="34" charset="0"/>
                <a:cs typeface="Aparajita" panose="020B0604020202020204" pitchFamily="34" charset="0"/>
              </a:rPr>
              <a:t>e lei </a:t>
            </a:r>
            <a:r>
              <a:rPr lang="it-IT" sz="3200" i="1" dirty="0" smtClean="0">
                <a:latin typeface="Aparajita" panose="020B0604020202020204" pitchFamily="34" charset="0"/>
                <a:cs typeface="Aparajita" panose="020B0604020202020204" pitchFamily="34" charset="0"/>
              </a:rPr>
              <a:t>subito </a:t>
            </a:r>
            <a:r>
              <a:rPr lang="it-IT" sz="3200" b="1" i="1" dirty="0" smtClean="0">
                <a:latin typeface="Aparajita" panose="020B0604020202020204" pitchFamily="34" charset="0"/>
                <a:cs typeface="Aparajita" panose="020B0604020202020204" pitchFamily="34" charset="0"/>
              </a:rPr>
              <a:t>sceglieva lo straniero, senza / curarsi dei genitori</a:t>
            </a:r>
            <a:r>
              <a:rPr lang="it-IT" sz="3200" i="1" dirty="0" smtClean="0">
                <a:latin typeface="Aparajita" panose="020B0604020202020204" pitchFamily="34" charset="0"/>
                <a:cs typeface="Aparajita" panose="020B0604020202020204" pitchFamily="34" charset="0"/>
              </a:rPr>
              <a:t>. </a:t>
            </a:r>
            <a:r>
              <a:rPr lang="it-IT" sz="3200" b="1" i="1" dirty="0" smtClean="0">
                <a:latin typeface="Aparajita" panose="020B0604020202020204" pitchFamily="34" charset="0"/>
                <a:cs typeface="Aparajita" panose="020B0604020202020204" pitchFamily="34" charset="0"/>
              </a:rPr>
              <a:t>Questi</a:t>
            </a:r>
            <a:r>
              <a:rPr lang="it-IT" sz="3200" i="1" dirty="0" smtClean="0">
                <a:latin typeface="Aparajita" panose="020B0604020202020204" pitchFamily="34" charset="0"/>
                <a:cs typeface="Aparajita" panose="020B0604020202020204" pitchFamily="34" charset="0"/>
              </a:rPr>
              <a:t>, presi da un dolore violento, / </a:t>
            </a:r>
            <a:r>
              <a:rPr lang="it-IT" sz="3200" b="1" i="1" dirty="0" smtClean="0">
                <a:latin typeface="Aparajita" panose="020B0604020202020204" pitchFamily="34" charset="0"/>
                <a:cs typeface="Aparajita" panose="020B0604020202020204" pitchFamily="34" charset="0"/>
              </a:rPr>
              <a:t>lanciarono un urlo di collera</a:t>
            </a:r>
            <a:r>
              <a:rPr lang="it-IT" sz="3200" i="1" dirty="0" smtClean="0">
                <a:latin typeface="Aparajita" panose="020B0604020202020204" pitchFamily="34" charset="0"/>
                <a:cs typeface="Aparajita" panose="020B0604020202020204" pitchFamily="34" charset="0"/>
              </a:rPr>
              <a:t>: a quel grido </a:t>
            </a:r>
            <a:r>
              <a:rPr lang="it-IT" sz="3200" b="1" i="1" dirty="0" smtClean="0">
                <a:latin typeface="Aparajita" panose="020B0604020202020204" pitchFamily="34" charset="0"/>
                <a:cs typeface="Aparajita" panose="020B0604020202020204" pitchFamily="34" charset="0"/>
              </a:rPr>
              <a:t>Medea / si svegliò</a:t>
            </a:r>
            <a:r>
              <a:rPr lang="it-IT" sz="3200" i="1" dirty="0" smtClean="0">
                <a:latin typeface="Aparajita" panose="020B0604020202020204" pitchFamily="34" charset="0"/>
                <a:cs typeface="Aparajita" panose="020B0604020202020204" pitchFamily="34" charset="0"/>
              </a:rPr>
              <a:t>. Diede un balzo, palpitante di paura, e guardò / tutt’intorno i muri della stanza; poi raccolse a fatica / il respiro nel petto, e riavutasi disse ad alta voce…</a:t>
            </a:r>
          </a:p>
        </p:txBody>
      </p:sp>
    </p:spTree>
    <p:extLst>
      <p:ext uri="{BB962C8B-B14F-4D97-AF65-F5344CB8AC3E}">
        <p14:creationId xmlns:p14="http://schemas.microsoft.com/office/powerpoint/2010/main" val="295175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365125"/>
            <a:ext cx="4734748" cy="1089101"/>
          </a:xfrm>
        </p:spPr>
        <p:txBody>
          <a:bodyPr>
            <a:normAutofit fontScale="90000"/>
          </a:bodyPr>
          <a:lstStyle/>
          <a:p>
            <a:pPr algn="ctr"/>
            <a:r>
              <a:rPr lang="it-IT" b="1" dirty="0">
                <a:solidFill>
                  <a:srgbClr val="C00000"/>
                </a:solidFill>
                <a:effectLst>
                  <a:outerShdw blurRad="38100" dist="38100" dir="2700000" algn="tl">
                    <a:srgbClr val="000000">
                      <a:alpha val="43137"/>
                    </a:srgbClr>
                  </a:outerShdw>
                </a:effectLst>
              </a:rPr>
              <a:t>Medea è </a:t>
            </a:r>
            <a:r>
              <a:rPr lang="it-IT" b="1" dirty="0" smtClean="0">
                <a:solidFill>
                  <a:srgbClr val="C00000"/>
                </a:solidFill>
                <a:effectLst>
                  <a:outerShdw blurRad="38100" dist="38100" dir="2700000" algn="tl">
                    <a:srgbClr val="000000">
                      <a:alpha val="43137"/>
                    </a:srgbClr>
                  </a:outerShdw>
                </a:effectLst>
              </a:rPr>
              <a:t>sconvolta</a:t>
            </a:r>
            <a:br>
              <a:rPr lang="it-IT" b="1" dirty="0" smtClean="0">
                <a:solidFill>
                  <a:srgbClr val="C00000"/>
                </a:solidFill>
                <a:effectLst>
                  <a:outerShdw blurRad="38100" dist="38100" dir="2700000" algn="tl">
                    <a:srgbClr val="000000">
                      <a:alpha val="43137"/>
                    </a:srgbClr>
                  </a:outerShdw>
                </a:effectLst>
              </a:rPr>
            </a:br>
            <a:r>
              <a:rPr lang="it-IT" sz="3100" b="1" dirty="0" smtClean="0">
                <a:solidFill>
                  <a:srgbClr val="C00000"/>
                </a:solidFill>
                <a:effectLst>
                  <a:outerShdw blurRad="38100" dist="38100" dir="2700000" algn="tl">
                    <a:srgbClr val="000000">
                      <a:alpha val="43137"/>
                    </a:srgbClr>
                  </a:outerShdw>
                </a:effectLst>
              </a:rPr>
              <a:t>secondo monologo</a:t>
            </a:r>
            <a:endParaRPr lang="it-IT" sz="3100" dirty="0"/>
          </a:p>
        </p:txBody>
      </p:sp>
      <p:sp>
        <p:nvSpPr>
          <p:cNvPr id="8" name="Segnaposto testo 7"/>
          <p:cNvSpPr>
            <a:spLocks noGrp="1"/>
          </p:cNvSpPr>
          <p:nvPr>
            <p:ph type="body" idx="1"/>
          </p:nvPr>
        </p:nvSpPr>
        <p:spPr>
          <a:xfrm>
            <a:off x="5849957" y="495758"/>
            <a:ext cx="5652799" cy="1035585"/>
          </a:xfrm>
        </p:spPr>
        <p:txBody>
          <a:bodyPr/>
          <a:lstStyle/>
          <a:p>
            <a:pPr algn="r"/>
            <a:r>
              <a:rPr lang="it-IT" dirty="0"/>
              <a:t>Apollonio Rodio, </a:t>
            </a:r>
            <a:r>
              <a:rPr lang="it-IT" b="0" i="1" dirty="0"/>
              <a:t>Argonautiche </a:t>
            </a:r>
            <a:r>
              <a:rPr lang="it-IT" b="0" dirty="0"/>
              <a:t>III 635-644</a:t>
            </a:r>
            <a:endParaRPr lang="it-IT" dirty="0"/>
          </a:p>
          <a:p>
            <a:endParaRPr lang="it-IT" dirty="0"/>
          </a:p>
        </p:txBody>
      </p:sp>
      <p:sp>
        <p:nvSpPr>
          <p:cNvPr id="9" name="Segnaposto contenuto 8"/>
          <p:cNvSpPr>
            <a:spLocks noGrp="1"/>
          </p:cNvSpPr>
          <p:nvPr>
            <p:ph sz="half" idx="2"/>
          </p:nvPr>
        </p:nvSpPr>
        <p:spPr>
          <a:xfrm>
            <a:off x="839788" y="1531345"/>
            <a:ext cx="7632183" cy="4658318"/>
          </a:xfrm>
          <a:solidFill>
            <a:schemeClr val="accent2">
              <a:lumMod val="20000"/>
              <a:lumOff val="80000"/>
            </a:schemeClr>
          </a:solidFill>
        </p:spPr>
        <p:txBody>
          <a:bodyPr>
            <a:normAutofit/>
          </a:bodyPr>
          <a:lstStyle/>
          <a:p>
            <a:pPr marL="0" indent="0">
              <a:buNone/>
            </a:pPr>
            <a:r>
              <a:rPr lang="it-IT" sz="3200" i="1" dirty="0">
                <a:latin typeface="Aparajita" panose="020B0604020202020204" pitchFamily="34" charset="0"/>
                <a:cs typeface="Aparajita" panose="020B0604020202020204" pitchFamily="34" charset="0"/>
              </a:rPr>
              <a:t>«Povera me, che orribili sogni m’hanno sconvolta! / Temo che </a:t>
            </a:r>
            <a:r>
              <a:rPr lang="it-IT" sz="3200" b="1" i="1" dirty="0">
                <a:latin typeface="Aparajita" panose="020B0604020202020204" pitchFamily="34" charset="0"/>
                <a:cs typeface="Aparajita" panose="020B0604020202020204" pitchFamily="34" charset="0"/>
              </a:rPr>
              <a:t>questa spedizione di eroi porterà una grande / sciagura poiché il mio animo si esalta per lo straniero</a:t>
            </a:r>
            <a:r>
              <a:rPr lang="it-IT" sz="3200" i="1" dirty="0">
                <a:latin typeface="Aparajita" panose="020B0604020202020204" pitchFamily="34" charset="0"/>
                <a:cs typeface="Aparajita" panose="020B0604020202020204" pitchFamily="34" charset="0"/>
              </a:rPr>
              <a:t>; / che sposi una ragazza achea nel suo paese, lontano / da qui: a me </a:t>
            </a:r>
            <a:r>
              <a:rPr lang="it-IT" sz="3200" b="1" i="1" dirty="0">
                <a:latin typeface="Aparajita" panose="020B0604020202020204" pitchFamily="34" charset="0"/>
                <a:cs typeface="Aparajita" panose="020B0604020202020204" pitchFamily="34" charset="0"/>
              </a:rPr>
              <a:t>siano care la verginità e la </a:t>
            </a:r>
            <a:r>
              <a:rPr lang="it-IT" sz="3200" b="1" i="1" dirty="0" smtClean="0">
                <a:latin typeface="Aparajita" panose="020B0604020202020204" pitchFamily="34" charset="0"/>
                <a:cs typeface="Aparajita" panose="020B0604020202020204" pitchFamily="34" charset="0"/>
              </a:rPr>
              <a:t>casa </a:t>
            </a:r>
            <a:r>
              <a:rPr lang="it-IT" sz="3200" i="1" dirty="0">
                <a:latin typeface="Aparajita" panose="020B0604020202020204" pitchFamily="34" charset="0"/>
                <a:cs typeface="Aparajita" panose="020B0604020202020204" pitchFamily="34" charset="0"/>
              </a:rPr>
              <a:t>dei genitori! / </a:t>
            </a:r>
            <a:r>
              <a:rPr lang="it-IT" sz="3200" b="1" i="1" dirty="0">
                <a:latin typeface="Aparajita" panose="020B0604020202020204" pitchFamily="34" charset="0"/>
                <a:cs typeface="Aparajita" panose="020B0604020202020204" pitchFamily="34" charset="0"/>
              </a:rPr>
              <a:t>Tuttavia voglio </a:t>
            </a:r>
            <a:r>
              <a:rPr lang="it-IT" sz="3200" i="1" dirty="0">
                <a:latin typeface="Aparajita" panose="020B0604020202020204" pitchFamily="34" charset="0"/>
                <a:cs typeface="Aparajita" panose="020B0604020202020204" pitchFamily="34" charset="0"/>
              </a:rPr>
              <a:t>crearmi un cuore sfrontato e </a:t>
            </a:r>
            <a:r>
              <a:rPr lang="it-IT" sz="3200" b="1" i="1" dirty="0">
                <a:latin typeface="Aparajita" panose="020B0604020202020204" pitchFamily="34" charset="0"/>
                <a:cs typeface="Aparajita" panose="020B0604020202020204" pitchFamily="34" charset="0"/>
              </a:rPr>
              <a:t>avvicinarmi / a mia sorella</a:t>
            </a:r>
            <a:r>
              <a:rPr lang="it-IT" sz="3200" i="1" dirty="0">
                <a:latin typeface="Aparajita" panose="020B0604020202020204" pitchFamily="34" charset="0"/>
                <a:cs typeface="Aparajita" panose="020B0604020202020204" pitchFamily="34" charset="0"/>
              </a:rPr>
              <a:t>, </a:t>
            </a:r>
            <a:r>
              <a:rPr lang="it-IT" sz="3200" b="1" i="1" dirty="0">
                <a:latin typeface="Aparajita" panose="020B0604020202020204" pitchFamily="34" charset="0"/>
                <a:cs typeface="Aparajita" panose="020B0604020202020204" pitchFamily="34" charset="0"/>
              </a:rPr>
              <a:t>per saggiare se desidera il mio aiuto</a:t>
            </a:r>
            <a:r>
              <a:rPr lang="it-IT" sz="3200" i="1" dirty="0">
                <a:latin typeface="Aparajita" panose="020B0604020202020204" pitchFamily="34" charset="0"/>
                <a:cs typeface="Aparajita" panose="020B0604020202020204" pitchFamily="34" charset="0"/>
              </a:rPr>
              <a:t> / riguardo alla prova, afflitta com’è per i suoi figli: ciò forse spegnerà l’atroce sofferenza del mio cuore.»</a:t>
            </a:r>
            <a:endParaRPr lang="it-IT" sz="3200" dirty="0"/>
          </a:p>
        </p:txBody>
      </p:sp>
      <p:sp>
        <p:nvSpPr>
          <p:cNvPr id="10" name="Segnaposto testo 9"/>
          <p:cNvSpPr>
            <a:spLocks noGrp="1"/>
          </p:cNvSpPr>
          <p:nvPr>
            <p:ph type="body" sz="quarter" idx="3"/>
          </p:nvPr>
        </p:nvSpPr>
        <p:spPr>
          <a:xfrm>
            <a:off x="8813495" y="4891487"/>
            <a:ext cx="2689262" cy="1298176"/>
          </a:xfrm>
        </p:spPr>
        <p:txBody>
          <a:bodyPr/>
          <a:lstStyle/>
          <a:p>
            <a:pPr algn="ctr"/>
            <a:r>
              <a:rPr lang="en-US" sz="1800" b="0" dirty="0"/>
              <a:t>George Romney,</a:t>
            </a:r>
            <a:r>
              <a:rPr lang="en-US" sz="1800" b="0" i="1" dirty="0"/>
              <a:t> </a:t>
            </a:r>
            <a:r>
              <a:rPr lang="en-US" sz="1800" b="0" i="1" dirty="0" smtClean="0"/>
              <a:t>                                 Lady </a:t>
            </a:r>
            <a:r>
              <a:rPr lang="en-US" sz="1800" b="0" i="1" dirty="0"/>
              <a:t>Hamilton come Medea</a:t>
            </a:r>
            <a:r>
              <a:rPr lang="en-US" sz="1800" b="0" dirty="0"/>
              <a:t>, 1786</a:t>
            </a:r>
          </a:p>
          <a:p>
            <a:endParaRPr lang="it-IT" dirty="0"/>
          </a:p>
        </p:txBody>
      </p:sp>
      <p:pic>
        <p:nvPicPr>
          <p:cNvPr id="12" name="Picture 12" descr="Immagine correlat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813493" y="1531344"/>
            <a:ext cx="2689263" cy="3283025"/>
          </a:xfrm>
          <a:prstGeom prst="rect">
            <a:avLst/>
          </a:prstGeom>
          <a:noFill/>
          <a:ln w="28575">
            <a:solidFill>
              <a:schemeClr val="accent6">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379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165253"/>
            <a:ext cx="10515600" cy="1531251"/>
          </a:xfrm>
        </p:spPr>
        <p:txBody>
          <a:bodyPr>
            <a:noAutofit/>
          </a:bodyPr>
          <a:lstStyle/>
          <a:p>
            <a:pPr algn="ctr"/>
            <a:r>
              <a:rPr lang="it-IT" sz="4000" b="1" dirty="0" smtClean="0">
                <a:solidFill>
                  <a:srgbClr val="C00000"/>
                </a:solidFill>
                <a:effectLst>
                  <a:outerShdw blurRad="38100" dist="38100" dir="2700000" algn="tl">
                    <a:srgbClr val="000000">
                      <a:alpha val="43137"/>
                    </a:srgbClr>
                  </a:outerShdw>
                </a:effectLst>
              </a:rPr>
              <a:t>Invocazione ad Apollo</a:t>
            </a:r>
            <a:br>
              <a:rPr lang="it-IT" sz="4000" b="1" dirty="0" smtClean="0">
                <a:solidFill>
                  <a:srgbClr val="C00000"/>
                </a:solidFill>
                <a:effectLst>
                  <a:outerShdw blurRad="38100" dist="38100" dir="2700000" algn="tl">
                    <a:srgbClr val="000000">
                      <a:alpha val="43137"/>
                    </a:srgbClr>
                  </a:outerShdw>
                </a:effectLst>
              </a:rPr>
            </a:br>
            <a:r>
              <a:rPr lang="it-IT" sz="4000" b="1" dirty="0">
                <a:solidFill>
                  <a:srgbClr val="C00000"/>
                </a:solidFill>
                <a:effectLst>
                  <a:outerShdw blurRad="38100" dist="38100" dir="2700000" algn="tl">
                    <a:srgbClr val="000000">
                      <a:alpha val="43137"/>
                    </a:srgbClr>
                  </a:outerShdw>
                </a:effectLst>
              </a:rPr>
              <a:t>C</a:t>
            </a:r>
            <a:r>
              <a:rPr lang="it-IT" sz="4000" b="1" dirty="0" smtClean="0">
                <a:solidFill>
                  <a:srgbClr val="C00000"/>
                </a:solidFill>
                <a:effectLst>
                  <a:outerShdw blurRad="38100" dist="38100" dir="2700000" algn="tl">
                    <a:srgbClr val="000000">
                      <a:alpha val="43137"/>
                    </a:srgbClr>
                  </a:outerShdw>
                </a:effectLst>
              </a:rPr>
              <a:t>ausa della spedizione</a:t>
            </a:r>
            <a:endParaRPr lang="it-IT" sz="4000" b="1" dirty="0">
              <a:solidFill>
                <a:srgbClr val="C00000"/>
              </a:solidFill>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a:xfrm>
            <a:off x="3583574" y="1608464"/>
            <a:ext cx="5252286" cy="826264"/>
          </a:xfrm>
        </p:spPr>
        <p:txBody>
          <a:bodyPr>
            <a:normAutofit/>
          </a:bodyPr>
          <a:lstStyle/>
          <a:p>
            <a:pPr algn="ctr"/>
            <a:r>
              <a:rPr lang="it-IT" dirty="0"/>
              <a:t>Apollonio Rodio, </a:t>
            </a:r>
            <a:r>
              <a:rPr lang="it-IT" b="0" i="1" dirty="0"/>
              <a:t>Argonautiche   </a:t>
            </a:r>
            <a:r>
              <a:rPr lang="it-IT" b="0" dirty="0" smtClean="0"/>
              <a:t>I, 1-11  </a:t>
            </a:r>
            <a:endParaRPr lang="it-IT" dirty="0"/>
          </a:p>
          <a:p>
            <a:r>
              <a:rPr lang="it-IT" sz="1200" dirty="0" smtClean="0"/>
              <a:t>La traduzione del testo è di Alberto Borgogno – </a:t>
            </a:r>
            <a:r>
              <a:rPr lang="it-IT" sz="1200" i="1" dirty="0" smtClean="0"/>
              <a:t>I classici collezione </a:t>
            </a:r>
            <a:r>
              <a:rPr lang="it-IT" sz="1200" dirty="0" smtClean="0"/>
              <a:t>- Mondadori </a:t>
            </a:r>
            <a:endParaRPr lang="it-IT" sz="1200" dirty="0"/>
          </a:p>
        </p:txBody>
      </p:sp>
      <p:sp>
        <p:nvSpPr>
          <p:cNvPr id="9" name="Segnaposto contenuto 8"/>
          <p:cNvSpPr>
            <a:spLocks noGrp="1"/>
          </p:cNvSpPr>
          <p:nvPr>
            <p:ph sz="half" idx="2"/>
          </p:nvPr>
        </p:nvSpPr>
        <p:spPr>
          <a:xfrm>
            <a:off x="737546" y="2577947"/>
            <a:ext cx="10842097" cy="3514381"/>
          </a:xfrm>
          <a:solidFill>
            <a:schemeClr val="accent1">
              <a:lumMod val="20000"/>
              <a:lumOff val="80000"/>
            </a:schemeClr>
          </a:solidFill>
        </p:spPr>
        <p:txBody>
          <a:bodyPr>
            <a:noAutofit/>
          </a:bodyPr>
          <a:lstStyle/>
          <a:p>
            <a:pPr marL="0" indent="0" algn="just">
              <a:buNone/>
            </a:pPr>
            <a:r>
              <a:rPr lang="it-IT" sz="3200" i="1" dirty="0">
                <a:latin typeface="Aparajita" panose="020B0604020202020204" pitchFamily="34" charset="0"/>
                <a:cs typeface="Aparajita" panose="020B0604020202020204" pitchFamily="34" charset="0"/>
              </a:rPr>
              <a:t>Da te sia l’inizio, Febo, a che io ricordi le gesta degli eroi antichi che attraverso le bocche del Ponto e le rupi </a:t>
            </a:r>
            <a:r>
              <a:rPr lang="it-IT" sz="3200" i="1" dirty="0" err="1">
                <a:latin typeface="Aparajita" panose="020B0604020202020204" pitchFamily="34" charset="0"/>
                <a:cs typeface="Aparajita" panose="020B0604020202020204" pitchFamily="34" charset="0"/>
              </a:rPr>
              <a:t>Cianee</a:t>
            </a:r>
            <a:r>
              <a:rPr lang="it-IT" sz="3200" i="1" dirty="0">
                <a:latin typeface="Aparajita" panose="020B0604020202020204" pitchFamily="34" charset="0"/>
                <a:cs typeface="Aparajita" panose="020B0604020202020204" pitchFamily="34" charset="0"/>
              </a:rPr>
              <a:t>, eseguendo i comandi di </a:t>
            </a:r>
            <a:r>
              <a:rPr lang="it-IT" sz="3200" i="1" dirty="0" err="1">
                <a:latin typeface="Aparajita" panose="020B0604020202020204" pitchFamily="34" charset="0"/>
                <a:cs typeface="Aparajita" panose="020B0604020202020204" pitchFamily="34" charset="0"/>
              </a:rPr>
              <a:t>Pelia</a:t>
            </a:r>
            <a:r>
              <a:rPr lang="it-IT" sz="3200" i="1" dirty="0">
                <a:latin typeface="Aparajita" panose="020B0604020202020204" pitchFamily="34" charset="0"/>
                <a:cs typeface="Aparajita" panose="020B0604020202020204" pitchFamily="34" charset="0"/>
              </a:rPr>
              <a:t>, guidarono al vello d’oro Argo, la solida nave. Il re </a:t>
            </a:r>
            <a:r>
              <a:rPr lang="it-IT" sz="3200" i="1" dirty="0" err="1">
                <a:latin typeface="Aparajita" panose="020B0604020202020204" pitchFamily="34" charset="0"/>
                <a:cs typeface="Aparajita" panose="020B0604020202020204" pitchFamily="34" charset="0"/>
              </a:rPr>
              <a:t>Pelia</a:t>
            </a:r>
            <a:r>
              <a:rPr lang="it-IT" sz="3200" i="1" dirty="0">
                <a:latin typeface="Aparajita" panose="020B0604020202020204" pitchFamily="34" charset="0"/>
                <a:cs typeface="Aparajita" panose="020B0604020202020204" pitchFamily="34" charset="0"/>
              </a:rPr>
              <a:t> aveva appreso un oracolo, che l’aspettava </a:t>
            </a:r>
            <a:r>
              <a:rPr lang="it-IT" sz="3200" i="1" dirty="0" smtClean="0">
                <a:latin typeface="Aparajita" panose="020B0604020202020204" pitchFamily="34" charset="0"/>
                <a:cs typeface="Aparajita" panose="020B0604020202020204" pitchFamily="34" charset="0"/>
              </a:rPr>
              <a:t> </a:t>
            </a:r>
            <a:r>
              <a:rPr lang="it-IT" sz="3200" i="1" dirty="0">
                <a:latin typeface="Aparajita" panose="020B0604020202020204" pitchFamily="34" charset="0"/>
                <a:cs typeface="Aparajita" panose="020B0604020202020204" pitchFamily="34" charset="0"/>
              </a:rPr>
              <a:t>una sorte atroce in futuro: chi tra i suoi sudditi avesse visto venire calzato di un solo sandalo, quello con le sue trame gli avrebbe dato la morte. Non molto tempo dopo, secondo il tuo oracolo, Giasone, mentre guadava d’inverno l’</a:t>
            </a:r>
            <a:r>
              <a:rPr lang="it-IT" sz="3200" i="1" dirty="0" err="1">
                <a:latin typeface="Aparajita" panose="020B0604020202020204" pitchFamily="34" charset="0"/>
                <a:cs typeface="Aparajita" panose="020B0604020202020204" pitchFamily="34" charset="0"/>
              </a:rPr>
              <a:t>Anauro</a:t>
            </a:r>
            <a:r>
              <a:rPr lang="it-IT" sz="3200" i="1" dirty="0">
                <a:latin typeface="Aparajita" panose="020B0604020202020204" pitchFamily="34" charset="0"/>
                <a:cs typeface="Aparajita" panose="020B0604020202020204" pitchFamily="34" charset="0"/>
              </a:rPr>
              <a:t>, trasse in salvo dal </a:t>
            </a:r>
            <a:r>
              <a:rPr lang="it-IT" sz="3200" i="1" dirty="0" smtClean="0">
                <a:latin typeface="Aparajita" panose="020B0604020202020204" pitchFamily="34" charset="0"/>
                <a:cs typeface="Aparajita" panose="020B0604020202020204" pitchFamily="34" charset="0"/>
              </a:rPr>
              <a:t>fango </a:t>
            </a:r>
            <a:r>
              <a:rPr lang="it-IT" sz="3200" i="1" dirty="0">
                <a:latin typeface="Aparajita" panose="020B0604020202020204" pitchFamily="34" charset="0"/>
                <a:cs typeface="Aparajita" panose="020B0604020202020204" pitchFamily="34" charset="0"/>
              </a:rPr>
              <a:t>un sandalo solo, e l’altro lo lasciò in fondo all’acqua. </a:t>
            </a:r>
          </a:p>
        </p:txBody>
      </p:sp>
      <p:pic>
        <p:nvPicPr>
          <p:cNvPr id="1026" name="Picture 2" descr="https://arkomil.files.wordpress.com/2010/07/p10208771.jpg?w=300&amp;h=2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47" y="631090"/>
            <a:ext cx="2846027" cy="1580174"/>
          </a:xfrm>
          <a:prstGeom prst="rect">
            <a:avLst/>
          </a:prstGeom>
          <a:noFill/>
          <a:ln w="28575">
            <a:solidFill>
              <a:schemeClr val="accent5">
                <a:lumMod val="50000"/>
              </a:schemeClr>
            </a:solidFill>
          </a:ln>
          <a:extLst>
            <a:ext uri="{909E8E84-426E-40DD-AFC4-6F175D3DCCD1}">
              <a14:hiddenFill xmlns:a14="http://schemas.microsoft.com/office/drawing/2010/main">
                <a:solidFill>
                  <a:srgbClr val="FFFFFF"/>
                </a:solidFill>
              </a14:hiddenFill>
            </a:ext>
          </a:extLst>
        </p:spPr>
      </p:pic>
      <p:pic>
        <p:nvPicPr>
          <p:cNvPr id="13" name="Picture 4" descr="Argo Società veronese in campo energetico, ambientale e comunicazio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5860" y="631090"/>
            <a:ext cx="2743783" cy="1576955"/>
          </a:xfrm>
          <a:prstGeom prst="rect">
            <a:avLst/>
          </a:prstGeom>
          <a:noFill/>
          <a:ln w="28575">
            <a:solidFill>
              <a:schemeClr val="accent5">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02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176270"/>
            <a:ext cx="10515600" cy="771181"/>
          </a:xfrm>
        </p:spPr>
        <p:txBody>
          <a:bodyPr/>
          <a:lstStyle/>
          <a:p>
            <a:pPr algn="ctr"/>
            <a:r>
              <a:rPr lang="it-IT" b="1" dirty="0" smtClean="0">
                <a:solidFill>
                  <a:srgbClr val="C00000"/>
                </a:solidFill>
                <a:effectLst>
                  <a:outerShdw blurRad="38100" dist="38100" dir="2700000" algn="tl">
                    <a:srgbClr val="000000">
                      <a:alpha val="43137"/>
                    </a:srgbClr>
                  </a:outerShdw>
                </a:effectLst>
              </a:rPr>
              <a:t>Medea non sa decidersi</a:t>
            </a:r>
            <a:endParaRPr lang="it-IT" b="1" dirty="0">
              <a:solidFill>
                <a:srgbClr val="C00000"/>
              </a:solidFill>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a:xfrm>
            <a:off x="1236394" y="1112705"/>
            <a:ext cx="10118993" cy="793214"/>
          </a:xfrm>
        </p:spPr>
        <p:txBody>
          <a:bodyPr/>
          <a:lstStyle/>
          <a:p>
            <a:pPr algn="ctr"/>
            <a:r>
              <a:rPr lang="it-IT" dirty="0"/>
              <a:t>Apollonio Rodio, </a:t>
            </a:r>
            <a:r>
              <a:rPr lang="it-IT" b="0" i="1" dirty="0"/>
              <a:t>Argonautiche </a:t>
            </a:r>
            <a:r>
              <a:rPr lang="it-IT" b="0" dirty="0"/>
              <a:t>III </a:t>
            </a:r>
            <a:r>
              <a:rPr lang="it-IT" b="0" dirty="0" smtClean="0"/>
              <a:t>645-655</a:t>
            </a:r>
            <a:endParaRPr lang="it-IT" dirty="0"/>
          </a:p>
          <a:p>
            <a:endParaRPr lang="it-IT" dirty="0"/>
          </a:p>
        </p:txBody>
      </p:sp>
      <p:sp>
        <p:nvSpPr>
          <p:cNvPr id="9" name="Segnaposto contenuto 8"/>
          <p:cNvSpPr>
            <a:spLocks noGrp="1"/>
          </p:cNvSpPr>
          <p:nvPr>
            <p:ph sz="half" idx="2"/>
          </p:nvPr>
        </p:nvSpPr>
        <p:spPr>
          <a:xfrm>
            <a:off x="1236394" y="1696598"/>
            <a:ext cx="10118993" cy="4197427"/>
          </a:xfrm>
          <a:solidFill>
            <a:schemeClr val="accent6">
              <a:lumMod val="20000"/>
              <a:lumOff val="80000"/>
            </a:schemeClr>
          </a:solidFill>
        </p:spPr>
        <p:txBody>
          <a:bodyPr>
            <a:normAutofit/>
          </a:bodyPr>
          <a:lstStyle/>
          <a:p>
            <a:pPr marL="0" indent="0" algn="just">
              <a:buNone/>
            </a:pPr>
            <a:r>
              <a:rPr lang="it-IT" sz="3200" i="1" dirty="0" smtClean="0">
                <a:latin typeface="Aparajita" panose="020B0604020202020204" pitchFamily="34" charset="0"/>
                <a:cs typeface="Aparajita" panose="020B0604020202020204" pitchFamily="34" charset="0"/>
              </a:rPr>
              <a:t>Disse, e levatasi dal letto aprì la porta della camera, / </a:t>
            </a:r>
            <a:r>
              <a:rPr lang="it-IT" sz="3200" b="1" i="1" dirty="0" smtClean="0">
                <a:latin typeface="Aparajita" panose="020B0604020202020204" pitchFamily="34" charset="0"/>
                <a:cs typeface="Aparajita" panose="020B0604020202020204" pitchFamily="34" charset="0"/>
              </a:rPr>
              <a:t>scalza e con una sola veste</a:t>
            </a:r>
            <a:r>
              <a:rPr lang="it-IT" sz="3200" i="1" dirty="0" smtClean="0">
                <a:latin typeface="Aparajita" panose="020B0604020202020204" pitchFamily="34" charset="0"/>
                <a:cs typeface="Aparajita" panose="020B0604020202020204" pitchFamily="34" charset="0"/>
              </a:rPr>
              <a:t>: era ansiosa di raggiungere / la sorella, e varcò la soglia che dava sul cortile. / A lungo rimase lì nel vestibolo, paralizzata / dalla vergogna, poi si volse e tornò nella sua camera; / quindi uscì di nuovo, e poi ancora si ritirò nella stanza. / </a:t>
            </a:r>
            <a:r>
              <a:rPr lang="it-IT" sz="3200" b="1" i="1" dirty="0" smtClean="0">
                <a:latin typeface="Aparajita" panose="020B0604020202020204" pitchFamily="34" charset="0"/>
                <a:cs typeface="Aparajita" panose="020B0604020202020204" pitchFamily="34" charset="0"/>
              </a:rPr>
              <a:t>Invano i piedi la portavano ora avanti ora indietro</a:t>
            </a:r>
            <a:r>
              <a:rPr lang="it-IT" sz="3200" i="1" dirty="0" smtClean="0">
                <a:latin typeface="Aparajita" panose="020B0604020202020204" pitchFamily="34" charset="0"/>
                <a:cs typeface="Aparajita" panose="020B0604020202020204" pitchFamily="34" charset="0"/>
              </a:rPr>
              <a:t>: / quando si avviava, </a:t>
            </a:r>
            <a:r>
              <a:rPr lang="it-IT" sz="3200" b="1" i="1" dirty="0" smtClean="0">
                <a:latin typeface="Aparajita" panose="020B0604020202020204" pitchFamily="34" charset="0"/>
                <a:cs typeface="Aparajita" panose="020B0604020202020204" pitchFamily="34" charset="0"/>
              </a:rPr>
              <a:t>l’intima vergogna la tratteneva</a:t>
            </a:r>
            <a:r>
              <a:rPr lang="it-IT" sz="3200" i="1" dirty="0" smtClean="0">
                <a:latin typeface="Aparajita" panose="020B0604020202020204" pitchFamily="34" charset="0"/>
                <a:cs typeface="Aparajita" panose="020B0604020202020204" pitchFamily="34" charset="0"/>
              </a:rPr>
              <a:t>; / frenata dalla vergogna, </a:t>
            </a:r>
            <a:r>
              <a:rPr lang="it-IT" sz="3200" b="1" i="1" dirty="0" smtClean="0">
                <a:latin typeface="Aparajita" panose="020B0604020202020204" pitchFamily="34" charset="0"/>
                <a:cs typeface="Aparajita" panose="020B0604020202020204" pitchFamily="34" charset="0"/>
              </a:rPr>
              <a:t>era spinta dal desiderio spudorato</a:t>
            </a:r>
            <a:r>
              <a:rPr lang="it-IT" sz="3200" i="1" dirty="0" smtClean="0">
                <a:latin typeface="Aparajita" panose="020B0604020202020204" pitchFamily="34" charset="0"/>
                <a:cs typeface="Aparajita" panose="020B0604020202020204" pitchFamily="34" charset="0"/>
              </a:rPr>
              <a:t>. / Tre volte tentò, e tre volte si bloccò; alla quarta / si rigirò su se stessa e </a:t>
            </a:r>
            <a:r>
              <a:rPr lang="it-IT" sz="3200" b="1" i="1" dirty="0" smtClean="0">
                <a:latin typeface="Aparajita" panose="020B0604020202020204" pitchFamily="34" charset="0"/>
                <a:cs typeface="Aparajita" panose="020B0604020202020204" pitchFamily="34" charset="0"/>
              </a:rPr>
              <a:t>si gettò prona sul letto</a:t>
            </a:r>
            <a:r>
              <a:rPr lang="it-IT" sz="3200" b="1" dirty="0" smtClean="0">
                <a:latin typeface="Aparajita" panose="020B0604020202020204" pitchFamily="34" charset="0"/>
                <a:cs typeface="Aparajita" panose="020B0604020202020204" pitchFamily="34" charset="0"/>
              </a:rPr>
              <a:t>.</a:t>
            </a:r>
            <a:endParaRPr lang="it-IT" sz="3200" b="1" dirty="0">
              <a:latin typeface="Aparajita" panose="020B0604020202020204" pitchFamily="34" charset="0"/>
              <a:cs typeface="Aparajita" panose="020B0604020202020204" pitchFamily="34" charset="0"/>
            </a:endParaRPr>
          </a:p>
        </p:txBody>
      </p:sp>
      <p:pic>
        <p:nvPicPr>
          <p:cNvPr id="5" name="Immagine 4" descr="Medea prima dell’assassinio dei figli - Affresco da Ercolano"/>
          <p:cNvPicPr/>
          <p:nvPr/>
        </p:nvPicPr>
        <p:blipFill rotWithShape="1">
          <a:blip r:embed="rId2">
            <a:extLst>
              <a:ext uri="{28A0092B-C50C-407E-A947-70E740481C1C}">
                <a14:useLocalDpi xmlns:a14="http://schemas.microsoft.com/office/drawing/2010/main" val="0"/>
              </a:ext>
            </a:extLst>
          </a:blip>
          <a:srcRect l="1143" t="2192" r="11428" b="79764"/>
          <a:stretch/>
        </p:blipFill>
        <p:spPr bwMode="auto">
          <a:xfrm>
            <a:off x="9353320" y="363559"/>
            <a:ext cx="1635717" cy="1145754"/>
          </a:xfrm>
          <a:prstGeom prst="rect">
            <a:avLst/>
          </a:prstGeom>
          <a:noFill/>
          <a:ln w="28575">
            <a:solidFill>
              <a:srgbClr val="C00000"/>
            </a:solidFill>
          </a:ln>
          <a:extLst>
            <a:ext uri="{53640926-AAD7-44D8-BBD7-CCE9431645EC}">
              <a14:shadowObscured xmlns:a14="http://schemas.microsoft.com/office/drawing/2010/main"/>
            </a:ext>
          </a:extLst>
        </p:spPr>
      </p:pic>
      <p:pic>
        <p:nvPicPr>
          <p:cNvPr id="6" name="Immagine 5" descr="Medea prima dell’assassinio dei figli - Affresco da Ercolano"/>
          <p:cNvPicPr/>
          <p:nvPr/>
        </p:nvPicPr>
        <p:blipFill rotWithShape="1">
          <a:blip r:embed="rId2">
            <a:extLst>
              <a:ext uri="{28A0092B-C50C-407E-A947-70E740481C1C}">
                <a14:useLocalDpi xmlns:a14="http://schemas.microsoft.com/office/drawing/2010/main" val="0"/>
              </a:ext>
            </a:extLst>
          </a:blip>
          <a:srcRect l="1143" t="2192" r="11428" b="79764"/>
          <a:stretch/>
        </p:blipFill>
        <p:spPr bwMode="auto">
          <a:xfrm>
            <a:off x="1542363" y="385590"/>
            <a:ext cx="1677948" cy="1145754"/>
          </a:xfrm>
          <a:prstGeom prst="rect">
            <a:avLst/>
          </a:prstGeom>
          <a:noFill/>
          <a:ln w="28575">
            <a:solidFill>
              <a:srgbClr val="C0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6572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365125"/>
            <a:ext cx="10515600" cy="1573844"/>
          </a:xfrm>
        </p:spPr>
        <p:txBody>
          <a:bodyPr>
            <a:normAutofit/>
          </a:bodyPr>
          <a:lstStyle/>
          <a:p>
            <a:r>
              <a:rPr lang="it-IT" sz="3600" b="1" dirty="0">
                <a:solidFill>
                  <a:srgbClr val="C00000"/>
                </a:solidFill>
                <a:effectLst>
                  <a:outerShdw blurRad="38100" dist="38100" dir="2700000" algn="tl">
                    <a:srgbClr val="000000">
                      <a:alpha val="43137"/>
                    </a:srgbClr>
                  </a:outerShdw>
                </a:effectLst>
              </a:rPr>
              <a:t>Un’ancella avverte </a:t>
            </a:r>
            <a:r>
              <a:rPr lang="it-IT" sz="3600" b="1" dirty="0" err="1">
                <a:solidFill>
                  <a:srgbClr val="C00000"/>
                </a:solidFill>
                <a:effectLst>
                  <a:outerShdw blurRad="38100" dist="38100" dir="2700000" algn="tl">
                    <a:srgbClr val="000000">
                      <a:alpha val="43137"/>
                    </a:srgbClr>
                  </a:outerShdw>
                </a:effectLst>
              </a:rPr>
              <a:t>Calciope</a:t>
            </a:r>
            <a:r>
              <a:rPr lang="it-IT" sz="3600" b="1" dirty="0">
                <a:solidFill>
                  <a:srgbClr val="C00000"/>
                </a:solidFill>
                <a:effectLst>
                  <a:outerShdw blurRad="38100" dist="38100" dir="2700000" algn="tl">
                    <a:srgbClr val="000000">
                      <a:alpha val="43137"/>
                    </a:srgbClr>
                  </a:outerShdw>
                </a:effectLst>
              </a:rPr>
              <a:t> che si precipita </a:t>
            </a:r>
            <a:r>
              <a:rPr lang="it-IT" sz="3600" b="1" dirty="0" smtClean="0">
                <a:solidFill>
                  <a:srgbClr val="C00000"/>
                </a:solidFill>
                <a:effectLst>
                  <a:outerShdw blurRad="38100" dist="38100" dir="2700000" algn="tl">
                    <a:srgbClr val="000000">
                      <a:alpha val="43137"/>
                    </a:srgbClr>
                  </a:outerShdw>
                </a:effectLst>
              </a:rPr>
              <a:t>da </a:t>
            </a:r>
            <a:r>
              <a:rPr lang="it-IT" sz="3600" b="1" dirty="0">
                <a:solidFill>
                  <a:srgbClr val="C00000"/>
                </a:solidFill>
                <a:effectLst>
                  <a:outerShdw blurRad="38100" dist="38100" dir="2700000" algn="tl">
                    <a:srgbClr val="000000">
                      <a:alpha val="43137"/>
                    </a:srgbClr>
                  </a:outerShdw>
                </a:effectLst>
              </a:rPr>
              <a:t>Medea</a:t>
            </a:r>
            <a:br>
              <a:rPr lang="it-IT" sz="3600" b="1" dirty="0">
                <a:solidFill>
                  <a:srgbClr val="C00000"/>
                </a:solidFill>
                <a:effectLst>
                  <a:outerShdw blurRad="38100" dist="38100" dir="2700000" algn="tl">
                    <a:srgbClr val="000000">
                      <a:alpha val="43137"/>
                    </a:srgbClr>
                  </a:outerShdw>
                </a:effectLst>
              </a:rPr>
            </a:br>
            <a:endParaRPr lang="it-IT" sz="3600" b="1" dirty="0">
              <a:solidFill>
                <a:srgbClr val="C00000"/>
              </a:solidFill>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a:xfrm>
            <a:off x="839788" y="1377109"/>
            <a:ext cx="9802506" cy="958468"/>
          </a:xfrm>
        </p:spPr>
        <p:txBody>
          <a:bodyPr>
            <a:normAutofit/>
          </a:bodyPr>
          <a:lstStyle/>
          <a:p>
            <a:pPr algn="ctr"/>
            <a:r>
              <a:rPr lang="it-IT" dirty="0"/>
              <a:t>Apollonio Rodio, </a:t>
            </a:r>
            <a:r>
              <a:rPr lang="it-IT" b="0" i="1" dirty="0"/>
              <a:t>Argonautiche </a:t>
            </a:r>
            <a:r>
              <a:rPr lang="it-IT" b="0" dirty="0"/>
              <a:t>III </a:t>
            </a:r>
            <a:r>
              <a:rPr lang="it-IT" b="0" dirty="0" smtClean="0"/>
              <a:t>671-680</a:t>
            </a:r>
            <a:endParaRPr lang="it-IT" dirty="0"/>
          </a:p>
          <a:p>
            <a:endParaRPr lang="it-IT" dirty="0"/>
          </a:p>
        </p:txBody>
      </p:sp>
      <p:sp>
        <p:nvSpPr>
          <p:cNvPr id="9" name="Segnaposto contenuto 8"/>
          <p:cNvSpPr>
            <a:spLocks noGrp="1"/>
          </p:cNvSpPr>
          <p:nvPr>
            <p:ph sz="half" idx="2"/>
          </p:nvPr>
        </p:nvSpPr>
        <p:spPr>
          <a:xfrm>
            <a:off x="839788" y="2016087"/>
            <a:ext cx="9802506" cy="3701667"/>
          </a:xfrm>
          <a:solidFill>
            <a:schemeClr val="accent5">
              <a:lumMod val="20000"/>
              <a:lumOff val="80000"/>
            </a:schemeClr>
          </a:solidFill>
        </p:spPr>
        <p:txBody>
          <a:bodyPr>
            <a:normAutofit/>
          </a:bodyPr>
          <a:lstStyle/>
          <a:p>
            <a:pPr marL="0" indent="0" algn="just">
              <a:buNone/>
            </a:pPr>
            <a:r>
              <a:rPr lang="it-IT" sz="3200" i="1" dirty="0" smtClean="0">
                <a:latin typeface="Aparajita" panose="020B0604020202020204" pitchFamily="34" charset="0"/>
                <a:cs typeface="Aparajita" panose="020B0604020202020204" pitchFamily="34" charset="0"/>
              </a:rPr>
              <a:t>… la ragazza giaceva / affranta, con ambedue le guance graffiate. Come / vide i suoi occhi bagnati di lacrime così le parlò: / «Ahimè, </a:t>
            </a:r>
            <a:r>
              <a:rPr lang="it-IT" sz="3200" b="1" i="1" dirty="0" smtClean="0">
                <a:latin typeface="Aparajita" panose="020B0604020202020204" pitchFamily="34" charset="0"/>
                <a:cs typeface="Aparajita" panose="020B0604020202020204" pitchFamily="34" charset="0"/>
              </a:rPr>
              <a:t>Medea, perché questo pianto? </a:t>
            </a:r>
            <a:r>
              <a:rPr lang="it-IT" sz="3200" i="1" dirty="0" smtClean="0">
                <a:latin typeface="Aparajita" panose="020B0604020202020204" pitchFamily="34" charset="0"/>
                <a:cs typeface="Aparajita" panose="020B0604020202020204" pitchFamily="34" charset="0"/>
              </a:rPr>
              <a:t>Cosa ti accade, quale pena crudele sconvolge il tuo cuore? Forse / </a:t>
            </a:r>
            <a:r>
              <a:rPr lang="it-IT" sz="3200" b="1" i="1" dirty="0" smtClean="0">
                <a:latin typeface="Aparajita" panose="020B0604020202020204" pitchFamily="34" charset="0"/>
                <a:cs typeface="Aparajita" panose="020B0604020202020204" pitchFamily="34" charset="0"/>
              </a:rPr>
              <a:t>un malessere </a:t>
            </a:r>
            <a:r>
              <a:rPr lang="it-IT" sz="3200" i="1" dirty="0" smtClean="0">
                <a:latin typeface="Aparajita" panose="020B0604020202020204" pitchFamily="34" charset="0"/>
                <a:cs typeface="Aparajita" panose="020B0604020202020204" pitchFamily="34" charset="0"/>
              </a:rPr>
              <a:t>inviato dagli dei ti ha invaso le membra? / </a:t>
            </a:r>
            <a:r>
              <a:rPr lang="it-IT" sz="3200" b="1" i="1" dirty="0" smtClean="0">
                <a:latin typeface="Aparajita" panose="020B0604020202020204" pitchFamily="34" charset="0"/>
                <a:cs typeface="Aparajita" panose="020B0604020202020204" pitchFamily="34" charset="0"/>
              </a:rPr>
              <a:t>o sai di una mortale minaccia rivolta da nostro padre / a me e ai miei figli? </a:t>
            </a:r>
            <a:r>
              <a:rPr lang="it-IT" sz="3200" i="1" dirty="0" smtClean="0">
                <a:latin typeface="Aparajita" panose="020B0604020202020204" pitchFamily="34" charset="0"/>
                <a:cs typeface="Aparajita" panose="020B0604020202020204" pitchFamily="34" charset="0"/>
              </a:rPr>
              <a:t>Come vorrei non vedere mai più / questa casa paterna, né la città, ma abitare ai confini / della terra, dove è sconosciuto il nome dei Colchi!»</a:t>
            </a:r>
            <a:endParaRPr lang="it-IT" sz="3200" i="1"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882942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6"/>
            <a:ext cx="10515600" cy="791646"/>
          </a:xfrm>
        </p:spPr>
        <p:txBody>
          <a:bodyPr/>
          <a:lstStyle/>
          <a:p>
            <a:pPr algn="ctr"/>
            <a:r>
              <a:rPr lang="it-IT" b="1" dirty="0" smtClean="0">
                <a:solidFill>
                  <a:srgbClr val="C00000"/>
                </a:solidFill>
                <a:effectLst>
                  <a:outerShdw blurRad="38100" dist="38100" dir="2700000" algn="tl">
                    <a:srgbClr val="000000">
                      <a:alpha val="43137"/>
                    </a:srgbClr>
                  </a:outerShdw>
                </a:effectLst>
              </a:rPr>
              <a:t>La menzogna di Medea</a:t>
            </a:r>
            <a:endParaRPr lang="it-IT" b="1" dirty="0">
              <a:solidFill>
                <a:srgbClr val="C00000"/>
              </a:solidFill>
              <a:effectLst>
                <a:outerShdw blurRad="38100" dist="38100" dir="2700000" algn="tl">
                  <a:srgbClr val="000000">
                    <a:alpha val="43137"/>
                  </a:srgbClr>
                </a:outerShdw>
              </a:effectLst>
            </a:endParaRPr>
          </a:p>
        </p:txBody>
      </p:sp>
      <p:sp>
        <p:nvSpPr>
          <p:cNvPr id="3" name="Segnaposto testo 2"/>
          <p:cNvSpPr>
            <a:spLocks noGrp="1"/>
          </p:cNvSpPr>
          <p:nvPr>
            <p:ph type="body" idx="1"/>
          </p:nvPr>
        </p:nvSpPr>
        <p:spPr>
          <a:xfrm>
            <a:off x="839788" y="1156772"/>
            <a:ext cx="10515600" cy="936433"/>
          </a:xfrm>
        </p:spPr>
        <p:txBody>
          <a:bodyPr/>
          <a:lstStyle/>
          <a:p>
            <a:pPr algn="ctr"/>
            <a:r>
              <a:rPr lang="it-IT" dirty="0"/>
              <a:t>Apollonio Rodio, </a:t>
            </a:r>
            <a:r>
              <a:rPr lang="it-IT" b="0" i="1" dirty="0"/>
              <a:t>Argonautiche </a:t>
            </a:r>
            <a:r>
              <a:rPr lang="it-IT" b="0" dirty="0"/>
              <a:t>III </a:t>
            </a:r>
            <a:r>
              <a:rPr lang="it-IT" b="0" dirty="0" smtClean="0"/>
              <a:t>681-692</a:t>
            </a:r>
            <a:endParaRPr lang="it-IT" dirty="0"/>
          </a:p>
          <a:p>
            <a:endParaRPr lang="it-IT" dirty="0"/>
          </a:p>
        </p:txBody>
      </p:sp>
      <p:sp>
        <p:nvSpPr>
          <p:cNvPr id="4" name="Segnaposto contenuto 3"/>
          <p:cNvSpPr>
            <a:spLocks noGrp="1"/>
          </p:cNvSpPr>
          <p:nvPr>
            <p:ph sz="half" idx="2"/>
          </p:nvPr>
        </p:nvSpPr>
        <p:spPr>
          <a:xfrm>
            <a:off x="839788" y="1806766"/>
            <a:ext cx="10515600" cy="4153359"/>
          </a:xfrm>
          <a:solidFill>
            <a:schemeClr val="accent2">
              <a:lumMod val="20000"/>
              <a:lumOff val="80000"/>
            </a:schemeClr>
          </a:solidFill>
        </p:spPr>
        <p:txBody>
          <a:bodyPr>
            <a:normAutofit lnSpcReduction="10000"/>
          </a:bodyPr>
          <a:lstStyle/>
          <a:p>
            <a:pPr marL="0" indent="0" algn="just">
              <a:buNone/>
            </a:pPr>
            <a:r>
              <a:rPr lang="it-IT" sz="3200" i="1" dirty="0" smtClean="0">
                <a:latin typeface="Aparajita" panose="020B0604020202020204" pitchFamily="34" charset="0"/>
                <a:cs typeface="Aparajita" panose="020B0604020202020204" pitchFamily="34" charset="0"/>
              </a:rPr>
              <a:t>Così disse (</a:t>
            </a:r>
            <a:r>
              <a:rPr lang="it-IT" sz="3200" i="1" dirty="0" err="1" smtClean="0">
                <a:latin typeface="Aparajita" panose="020B0604020202020204" pitchFamily="34" charset="0"/>
                <a:cs typeface="Aparajita" panose="020B0604020202020204" pitchFamily="34" charset="0"/>
              </a:rPr>
              <a:t>Calciope</a:t>
            </a:r>
            <a:r>
              <a:rPr lang="it-IT" sz="3200" i="1" dirty="0" smtClean="0">
                <a:latin typeface="Aparajita" panose="020B0604020202020204" pitchFamily="34" charset="0"/>
                <a:cs typeface="Aparajita" panose="020B0604020202020204" pitchFamily="34" charset="0"/>
              </a:rPr>
              <a:t>), e </a:t>
            </a:r>
            <a:r>
              <a:rPr lang="it-IT" sz="3200" b="1" i="1" dirty="0" smtClean="0">
                <a:latin typeface="Aparajita" panose="020B0604020202020204" pitchFamily="34" charset="0"/>
                <a:cs typeface="Aparajita" panose="020B0604020202020204" pitchFamily="34" charset="0"/>
              </a:rPr>
              <a:t>Medea arrossì in volto</a:t>
            </a:r>
            <a:r>
              <a:rPr lang="it-IT" sz="3200" i="1" dirty="0" smtClean="0">
                <a:latin typeface="Aparajita" panose="020B0604020202020204" pitchFamily="34" charset="0"/>
                <a:cs typeface="Aparajita" panose="020B0604020202020204" pitchFamily="34" charset="0"/>
              </a:rPr>
              <a:t>. Il pudore verginale / a lungo le impedì di rispondere, sebbene lo volesse: / </a:t>
            </a:r>
            <a:r>
              <a:rPr lang="it-IT" sz="3200" b="1" i="1" dirty="0" smtClean="0">
                <a:latin typeface="Aparajita" panose="020B0604020202020204" pitchFamily="34" charset="0"/>
                <a:cs typeface="Aparajita" panose="020B0604020202020204" pitchFamily="34" charset="0"/>
              </a:rPr>
              <a:t>le parole ora le si aggrappavano alla punta della lingua, / ora si inabissavano nel fondo del petto</a:t>
            </a:r>
            <a:r>
              <a:rPr lang="it-IT" sz="3200" i="1" dirty="0" smtClean="0">
                <a:latin typeface="Aparajita" panose="020B0604020202020204" pitchFamily="34" charset="0"/>
                <a:cs typeface="Aparajita" panose="020B0604020202020204" pitchFamily="34" charset="0"/>
              </a:rPr>
              <a:t>; più volte / balzarono nella sua bocca soave per manifestarsi, ma poi / s’arrestarono, e non divennero voce. Alla fine, spinta / da un amore sfrontato, rispose con questa </a:t>
            </a:r>
            <a:r>
              <a:rPr lang="it-IT" sz="3200" b="1" i="1" dirty="0" smtClean="0">
                <a:latin typeface="Aparajita" panose="020B0604020202020204" pitchFamily="34" charset="0"/>
                <a:cs typeface="Aparajita" panose="020B0604020202020204" pitchFamily="34" charset="0"/>
              </a:rPr>
              <a:t>menzogna</a:t>
            </a:r>
            <a:r>
              <a:rPr lang="it-IT" sz="3200" i="1" dirty="0" smtClean="0">
                <a:latin typeface="Aparajita" panose="020B0604020202020204" pitchFamily="34" charset="0"/>
                <a:cs typeface="Aparajita" panose="020B0604020202020204" pitchFamily="34" charset="0"/>
              </a:rPr>
              <a:t>: / «</a:t>
            </a:r>
            <a:r>
              <a:rPr lang="it-IT" sz="3200" b="1" i="1" dirty="0" err="1" smtClean="0">
                <a:latin typeface="Aparajita" panose="020B0604020202020204" pitchFamily="34" charset="0"/>
                <a:cs typeface="Aparajita" panose="020B0604020202020204" pitchFamily="34" charset="0"/>
              </a:rPr>
              <a:t>Calciope</a:t>
            </a:r>
            <a:r>
              <a:rPr lang="it-IT" sz="3200" b="1" i="1" dirty="0" smtClean="0">
                <a:latin typeface="Aparajita" panose="020B0604020202020204" pitchFamily="34" charset="0"/>
                <a:cs typeface="Aparajita" panose="020B0604020202020204" pitchFamily="34" charset="0"/>
              </a:rPr>
              <a:t>, sono in ansia per i tuoi figli: che nostro padre / non uccida subito anche loro, insieme con gli stranieri! </a:t>
            </a:r>
            <a:r>
              <a:rPr lang="it-IT" sz="3200" i="1" dirty="0" smtClean="0">
                <a:latin typeface="Aparajita" panose="020B0604020202020204" pitchFamily="34" charset="0"/>
                <a:cs typeface="Aparajita" panose="020B0604020202020204" pitchFamily="34" charset="0"/>
              </a:rPr>
              <a:t>/ Un breve assopimento mi ha or ora recato sogni luttuosi: voglia il cielo che non si compiano, che tu non debba / provare per i tuoi figli un dolore così atroce!»</a:t>
            </a:r>
            <a:endParaRPr lang="it-IT" sz="3200" i="1"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2482452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7"/>
          <p:cNvSpPr>
            <a:spLocks noGrp="1"/>
          </p:cNvSpPr>
          <p:nvPr>
            <p:ph type="body" idx="1"/>
          </p:nvPr>
        </p:nvSpPr>
        <p:spPr>
          <a:xfrm>
            <a:off x="839788" y="341523"/>
            <a:ext cx="10474535" cy="914400"/>
          </a:xfrm>
        </p:spPr>
        <p:txBody>
          <a:bodyPr/>
          <a:lstStyle/>
          <a:p>
            <a:pPr algn="ctr"/>
            <a:r>
              <a:rPr lang="it-IT" dirty="0">
                <a:solidFill>
                  <a:srgbClr val="C00000"/>
                </a:solidFill>
              </a:rPr>
              <a:t>Versi </a:t>
            </a:r>
            <a:r>
              <a:rPr lang="it-IT" dirty="0" smtClean="0">
                <a:solidFill>
                  <a:srgbClr val="C00000"/>
                </a:solidFill>
              </a:rPr>
              <a:t>III 693-749</a:t>
            </a:r>
            <a:endParaRPr lang="it-IT" dirty="0">
              <a:solidFill>
                <a:srgbClr val="C00000"/>
              </a:solidFill>
            </a:endParaRPr>
          </a:p>
          <a:p>
            <a:pPr algn="ctr"/>
            <a:endParaRPr lang="it-IT" dirty="0"/>
          </a:p>
        </p:txBody>
      </p:sp>
      <p:sp>
        <p:nvSpPr>
          <p:cNvPr id="9" name="Segnaposto contenuto 8"/>
          <p:cNvSpPr>
            <a:spLocks noGrp="1"/>
          </p:cNvSpPr>
          <p:nvPr>
            <p:ph sz="half" idx="2"/>
          </p:nvPr>
        </p:nvSpPr>
        <p:spPr>
          <a:xfrm>
            <a:off x="839788" y="1079653"/>
            <a:ext cx="10474535" cy="4307595"/>
          </a:xfrm>
          <a:solidFill>
            <a:schemeClr val="tx2">
              <a:lumMod val="20000"/>
              <a:lumOff val="80000"/>
            </a:schemeClr>
          </a:solidFill>
        </p:spPr>
        <p:txBody>
          <a:bodyPr>
            <a:normAutofit/>
          </a:bodyPr>
          <a:lstStyle/>
          <a:p>
            <a:pPr>
              <a:buFont typeface="Wingdings" panose="05000000000000000000" pitchFamily="2" charset="2"/>
              <a:buChar char="v"/>
            </a:pPr>
            <a:r>
              <a:rPr lang="it-IT" dirty="0" err="1" smtClean="0"/>
              <a:t>Calciope</a:t>
            </a:r>
            <a:r>
              <a:rPr lang="it-IT" dirty="0" smtClean="0"/>
              <a:t> teme moltissimo per i suoi figli</a:t>
            </a:r>
          </a:p>
          <a:p>
            <a:pPr>
              <a:buFont typeface="Wingdings" panose="05000000000000000000" pitchFamily="2" charset="2"/>
              <a:buChar char="v"/>
            </a:pPr>
            <a:r>
              <a:rPr lang="it-IT" dirty="0" smtClean="0"/>
              <a:t>Prega Medea di venire loro in aiuto</a:t>
            </a:r>
          </a:p>
          <a:p>
            <a:pPr marL="0" indent="0">
              <a:buNone/>
            </a:pPr>
            <a:r>
              <a:rPr lang="it-IT" sz="3200" b="1" i="1" dirty="0" smtClean="0">
                <a:latin typeface="Aparajita" panose="020B0604020202020204" pitchFamily="34" charset="0"/>
                <a:cs typeface="Aparajita" panose="020B0604020202020204" pitchFamily="34" charset="0"/>
              </a:rPr>
              <a:t>Prostratasi, le abbracciava le ginocchia… insieme reclinarono il capo sul petto e piansero penosamente, strette l’una all’altra: il loro gemito di dolore, sommesso e straziante, si diffondeva nella casa...</a:t>
            </a:r>
          </a:p>
          <a:p>
            <a:pPr>
              <a:buFont typeface="Wingdings" panose="05000000000000000000" pitchFamily="2" charset="2"/>
              <a:buChar char="v"/>
            </a:pPr>
            <a:r>
              <a:rPr lang="it-IT" dirty="0" smtClean="0"/>
              <a:t>Medea promette di portare allo straniero il filtro per ammansire i tori</a:t>
            </a:r>
          </a:p>
          <a:p>
            <a:pPr marL="0" indent="0">
              <a:buNone/>
            </a:pPr>
            <a:r>
              <a:rPr lang="it-IT" sz="3200" b="1" i="1" dirty="0" smtClean="0">
                <a:latin typeface="Aparajita" panose="020B0604020202020204" pitchFamily="34" charset="0"/>
                <a:cs typeface="Aparajita" panose="020B0604020202020204" pitchFamily="34" charset="0"/>
              </a:rPr>
              <a:t>…rimasta sola , fu di nuovo presa da vergogna e orribile paura: cosa aveva tramato, per un uomo, contro suo padre!</a:t>
            </a:r>
          </a:p>
          <a:p>
            <a:pPr marL="0" indent="0">
              <a:buNone/>
            </a:pPr>
            <a:endParaRPr lang="it-IT" b="1" i="1" dirty="0"/>
          </a:p>
        </p:txBody>
      </p:sp>
    </p:spTree>
    <p:extLst>
      <p:ext uri="{BB962C8B-B14F-4D97-AF65-F5344CB8AC3E}">
        <p14:creationId xmlns:p14="http://schemas.microsoft.com/office/powerpoint/2010/main" val="1975139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253388"/>
            <a:ext cx="10515600" cy="694063"/>
          </a:xfrm>
        </p:spPr>
        <p:txBody>
          <a:bodyPr>
            <a:normAutofit fontScale="90000"/>
          </a:bodyPr>
          <a:lstStyle/>
          <a:p>
            <a:pPr algn="ctr"/>
            <a:r>
              <a:rPr lang="it-IT" b="1" dirty="0" smtClean="0">
                <a:solidFill>
                  <a:srgbClr val="C00000"/>
                </a:solidFill>
                <a:effectLst>
                  <a:outerShdw blurRad="38100" dist="38100" dir="2700000" algn="tl">
                    <a:srgbClr val="000000">
                      <a:alpha val="43137"/>
                    </a:srgbClr>
                  </a:outerShdw>
                </a:effectLst>
              </a:rPr>
              <a:t>La notte insonne di Medea</a:t>
            </a:r>
            <a:endParaRPr lang="it-IT" b="1" dirty="0">
              <a:solidFill>
                <a:srgbClr val="C00000"/>
              </a:solidFill>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a:xfrm>
            <a:off x="839788" y="902351"/>
            <a:ext cx="10515599" cy="551876"/>
          </a:xfrm>
        </p:spPr>
        <p:txBody>
          <a:bodyPr/>
          <a:lstStyle/>
          <a:p>
            <a:pPr algn="ctr"/>
            <a:r>
              <a:rPr lang="it-IT" dirty="0"/>
              <a:t>Apollonio Rodio, </a:t>
            </a:r>
            <a:r>
              <a:rPr lang="it-IT" b="0" i="1" dirty="0"/>
              <a:t>Argonautiche </a:t>
            </a:r>
            <a:r>
              <a:rPr lang="it-IT" b="0" dirty="0"/>
              <a:t>III </a:t>
            </a:r>
            <a:r>
              <a:rPr lang="it-IT" b="0" dirty="0" smtClean="0"/>
              <a:t>750-770</a:t>
            </a:r>
            <a:endParaRPr lang="it-IT" dirty="0"/>
          </a:p>
        </p:txBody>
      </p:sp>
      <p:sp>
        <p:nvSpPr>
          <p:cNvPr id="9" name="Segnaposto contenuto 8"/>
          <p:cNvSpPr>
            <a:spLocks noGrp="1"/>
          </p:cNvSpPr>
          <p:nvPr>
            <p:ph sz="half" idx="2"/>
          </p:nvPr>
        </p:nvSpPr>
        <p:spPr>
          <a:xfrm>
            <a:off x="839787" y="1674563"/>
            <a:ext cx="10515599" cy="4252511"/>
          </a:xfrm>
          <a:solidFill>
            <a:schemeClr val="accent2">
              <a:lumMod val="20000"/>
              <a:lumOff val="80000"/>
            </a:schemeClr>
          </a:solidFill>
        </p:spPr>
        <p:txBody>
          <a:bodyPr>
            <a:noAutofit/>
          </a:bodyPr>
          <a:lstStyle/>
          <a:p>
            <a:pPr marL="0" indent="0" algn="just">
              <a:buNone/>
            </a:pPr>
            <a:r>
              <a:rPr lang="it-IT" i="1" dirty="0" smtClean="0">
                <a:latin typeface="Aparajita" panose="020B0604020202020204" pitchFamily="34" charset="0"/>
                <a:cs typeface="Aparajita" panose="020B0604020202020204" pitchFamily="34" charset="0"/>
              </a:rPr>
              <a:t>…il silenzio regnava sulle nere tenebre. / Ma </a:t>
            </a:r>
            <a:r>
              <a:rPr lang="it-IT" b="1" i="1" dirty="0" smtClean="0">
                <a:latin typeface="Aparajita" panose="020B0604020202020204" pitchFamily="34" charset="0"/>
                <a:cs typeface="Aparajita" panose="020B0604020202020204" pitchFamily="34" charset="0"/>
              </a:rPr>
              <a:t>il dolce sonno non vinse Medea</a:t>
            </a:r>
            <a:r>
              <a:rPr lang="it-IT" i="1" dirty="0" smtClean="0">
                <a:latin typeface="Aparajita" panose="020B0604020202020204" pitchFamily="34" charset="0"/>
                <a:cs typeface="Aparajita" panose="020B0604020202020204" pitchFamily="34" charset="0"/>
              </a:rPr>
              <a:t>; era agitata / da ansie infinite per il desiderio dell’</a:t>
            </a:r>
            <a:r>
              <a:rPr lang="it-IT" i="1" dirty="0" err="1" smtClean="0">
                <a:latin typeface="Aparajita" panose="020B0604020202020204" pitchFamily="34" charset="0"/>
                <a:cs typeface="Aparajita" panose="020B0604020202020204" pitchFamily="34" charset="0"/>
              </a:rPr>
              <a:t>Esonide</a:t>
            </a:r>
            <a:r>
              <a:rPr lang="it-IT" i="1" dirty="0" smtClean="0">
                <a:latin typeface="Aparajita" panose="020B0604020202020204" pitchFamily="34" charset="0"/>
                <a:cs typeface="Aparajita" panose="020B0604020202020204" pitchFamily="34" charset="0"/>
              </a:rPr>
              <a:t>, / e temeva la furia brutale dei tori… / </a:t>
            </a:r>
            <a:r>
              <a:rPr lang="it-IT" b="1" i="1" dirty="0" smtClean="0">
                <a:latin typeface="Aparajita" panose="020B0604020202020204" pitchFamily="34" charset="0"/>
                <a:cs typeface="Aparajita" panose="020B0604020202020204" pitchFamily="34" charset="0"/>
              </a:rPr>
              <a:t>Il cuore nel petto le palpitava velocissimo</a:t>
            </a:r>
            <a:r>
              <a:rPr lang="it-IT" i="1" dirty="0" smtClean="0">
                <a:latin typeface="Aparajita" panose="020B0604020202020204" pitchFamily="34" charset="0"/>
                <a:cs typeface="Aparajita" panose="020B0604020202020204" pitchFamily="34" charset="0"/>
              </a:rPr>
              <a:t>: come / in una stanza irrompe un raggio di sole, / riflesso dall’acqua appena versata in un lebete / o in un mastello, e guizza ora qua ora là / proiettato dal rapido vortice del liquido, / così alla ragazza turbinava il cuore nel petto. / </a:t>
            </a:r>
            <a:r>
              <a:rPr lang="it-IT" b="1" i="1" dirty="0" smtClean="0">
                <a:latin typeface="Aparajita" panose="020B0604020202020204" pitchFamily="34" charset="0"/>
                <a:cs typeface="Aparajita" panose="020B0604020202020204" pitchFamily="34" charset="0"/>
              </a:rPr>
              <a:t>Sgorgavano dai suoi occhi lacrime di compassione</a:t>
            </a:r>
            <a:r>
              <a:rPr lang="it-IT" i="1" dirty="0" smtClean="0">
                <a:latin typeface="Aparajita" panose="020B0604020202020204" pitchFamily="34" charset="0"/>
                <a:cs typeface="Aparajita" panose="020B0604020202020204" pitchFamily="34" charset="0"/>
              </a:rPr>
              <a:t>, / </a:t>
            </a:r>
            <a:r>
              <a:rPr lang="it-IT" b="1" i="1" dirty="0" smtClean="0">
                <a:latin typeface="Aparajita" panose="020B0604020202020204" pitchFamily="34" charset="0"/>
                <a:cs typeface="Aparajita" panose="020B0604020202020204" pitchFamily="34" charset="0"/>
              </a:rPr>
              <a:t>e un dolore incessante la bruciava dentro, penetrando / nel corpo per i nervi sottili fin sotto la nuca</a:t>
            </a:r>
            <a:r>
              <a:rPr lang="it-IT" i="1" dirty="0" smtClean="0">
                <a:latin typeface="Aparajita" panose="020B0604020202020204" pitchFamily="34" charset="0"/>
                <a:cs typeface="Aparajita" panose="020B0604020202020204" pitchFamily="34" charset="0"/>
              </a:rPr>
              <a:t>, là dove / s’insinua il male più atroce quando l’instancabile amore colpisce un’anima con le sue pene. / </a:t>
            </a:r>
            <a:r>
              <a:rPr lang="it-IT" b="1" i="1" dirty="0" smtClean="0">
                <a:latin typeface="Aparajita" panose="020B0604020202020204" pitchFamily="34" charset="0"/>
                <a:cs typeface="Aparajita" panose="020B0604020202020204" pitchFamily="34" charset="0"/>
              </a:rPr>
              <a:t>Ora diceva a se stessa di dargli il filtro </a:t>
            </a:r>
            <a:r>
              <a:rPr lang="it-IT" i="1" dirty="0" smtClean="0">
                <a:latin typeface="Aparajita" panose="020B0604020202020204" pitchFamily="34" charset="0"/>
                <a:cs typeface="Aparajita" panose="020B0604020202020204" pitchFamily="34" charset="0"/>
              </a:rPr>
              <a:t>per incantare / i tori, </a:t>
            </a:r>
            <a:r>
              <a:rPr lang="it-IT" b="1" i="1" dirty="0" smtClean="0">
                <a:latin typeface="Aparajita" panose="020B0604020202020204" pitchFamily="34" charset="0"/>
                <a:cs typeface="Aparajita" panose="020B0604020202020204" pitchFamily="34" charset="0"/>
              </a:rPr>
              <a:t>ora di non darglielo </a:t>
            </a:r>
            <a:r>
              <a:rPr lang="it-IT" i="1" dirty="0" smtClean="0">
                <a:latin typeface="Aparajita" panose="020B0604020202020204" pitchFamily="34" charset="0"/>
                <a:cs typeface="Aparajita" panose="020B0604020202020204" pitchFamily="34" charset="0"/>
              </a:rPr>
              <a:t>e di perire insieme con lui…</a:t>
            </a:r>
            <a:endParaRPr lang="it-IT" i="1"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9176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253388"/>
            <a:ext cx="10515600" cy="804231"/>
          </a:xfrm>
        </p:spPr>
        <p:txBody>
          <a:bodyPr>
            <a:normAutofit/>
          </a:bodyPr>
          <a:lstStyle/>
          <a:p>
            <a:pPr algn="ctr"/>
            <a:r>
              <a:rPr lang="it-IT" b="1" dirty="0" smtClean="0">
                <a:solidFill>
                  <a:srgbClr val="C00000"/>
                </a:solidFill>
                <a:effectLst>
                  <a:outerShdw blurRad="38100" dist="38100" dir="2700000" algn="tl">
                    <a:srgbClr val="000000">
                      <a:alpha val="43137"/>
                    </a:srgbClr>
                  </a:outerShdw>
                </a:effectLst>
              </a:rPr>
              <a:t>Il terzo monologo di Medea</a:t>
            </a:r>
            <a:endParaRPr lang="it-IT" b="1" dirty="0">
              <a:solidFill>
                <a:srgbClr val="C00000"/>
              </a:solidFill>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a:xfrm>
            <a:off x="839788" y="1057619"/>
            <a:ext cx="10515599" cy="429658"/>
          </a:xfrm>
        </p:spPr>
        <p:txBody>
          <a:bodyPr/>
          <a:lstStyle/>
          <a:p>
            <a:pPr algn="ctr"/>
            <a:r>
              <a:rPr lang="it-IT" dirty="0"/>
              <a:t>Apollonio Rodio, </a:t>
            </a:r>
            <a:r>
              <a:rPr lang="it-IT" b="0" i="1" dirty="0"/>
              <a:t>Argonautiche </a:t>
            </a:r>
            <a:r>
              <a:rPr lang="it-IT" b="0" dirty="0"/>
              <a:t>III </a:t>
            </a:r>
            <a:r>
              <a:rPr lang="it-IT" b="0" dirty="0" smtClean="0"/>
              <a:t>771-782</a:t>
            </a:r>
            <a:endParaRPr lang="it-IT" dirty="0"/>
          </a:p>
        </p:txBody>
      </p:sp>
      <p:sp>
        <p:nvSpPr>
          <p:cNvPr id="9" name="Segnaposto contenuto 8"/>
          <p:cNvSpPr>
            <a:spLocks noGrp="1"/>
          </p:cNvSpPr>
          <p:nvPr>
            <p:ph sz="half" idx="2"/>
          </p:nvPr>
        </p:nvSpPr>
        <p:spPr>
          <a:xfrm>
            <a:off x="839787" y="1674563"/>
            <a:ext cx="10515599" cy="4142343"/>
          </a:xfrm>
          <a:solidFill>
            <a:schemeClr val="accent6">
              <a:lumMod val="20000"/>
              <a:lumOff val="80000"/>
            </a:schemeClr>
          </a:solidFill>
        </p:spPr>
        <p:txBody>
          <a:bodyPr>
            <a:noAutofit/>
          </a:bodyPr>
          <a:lstStyle/>
          <a:p>
            <a:pPr marL="0" indent="0" algn="just">
              <a:buNone/>
            </a:pPr>
            <a:r>
              <a:rPr lang="it-IT" sz="3200" b="1" i="1" dirty="0" smtClean="0">
                <a:latin typeface="Aparajita" panose="020B0604020202020204" pitchFamily="34" charset="0"/>
                <a:cs typeface="Aparajita" panose="020B0604020202020204" pitchFamily="34" charset="0"/>
              </a:rPr>
              <a:t>Povera me</a:t>
            </a:r>
            <a:r>
              <a:rPr lang="it-IT" sz="3200" i="1" dirty="0" smtClean="0">
                <a:latin typeface="Aparajita" panose="020B0604020202020204" pitchFamily="34" charset="0"/>
                <a:cs typeface="Aparajita" panose="020B0604020202020204" pitchFamily="34" charset="0"/>
              </a:rPr>
              <a:t>, </a:t>
            </a:r>
            <a:r>
              <a:rPr lang="it-IT" sz="3200" b="1" i="1" dirty="0" smtClean="0">
                <a:latin typeface="Aparajita" panose="020B0604020202020204" pitchFamily="34" charset="0"/>
                <a:cs typeface="Aparajita" panose="020B0604020202020204" pitchFamily="34" charset="0"/>
              </a:rPr>
              <a:t>qualunque scelta porterà una disgrazia </a:t>
            </a:r>
            <a:r>
              <a:rPr lang="it-IT" sz="3200" i="1" dirty="0" smtClean="0">
                <a:latin typeface="Aparajita" panose="020B0604020202020204" pitchFamily="34" charset="0"/>
                <a:cs typeface="Aparajita" panose="020B0604020202020204" pitchFamily="34" charset="0"/>
              </a:rPr>
              <a:t>/ contro cui il mio animo è impotente: </a:t>
            </a:r>
            <a:r>
              <a:rPr lang="it-IT" sz="3200" b="1" i="1" dirty="0" smtClean="0">
                <a:latin typeface="Aparajita" panose="020B0604020202020204" pitchFamily="34" charset="0"/>
                <a:cs typeface="Aparajita" panose="020B0604020202020204" pitchFamily="34" charset="0"/>
              </a:rPr>
              <a:t>non c’è rimedio / al male che mi brucia con una fiamma incessante</a:t>
            </a:r>
            <a:r>
              <a:rPr lang="it-IT" sz="3200" i="1" dirty="0" smtClean="0">
                <a:latin typeface="Aparajita" panose="020B0604020202020204" pitchFamily="34" charset="0"/>
                <a:cs typeface="Aparajita" panose="020B0604020202020204" pitchFamily="34" charset="0"/>
              </a:rPr>
              <a:t>! / Dovevano trafiggermi le rapide frecce di Artemide / prima che lo vedessi, prima che i figli di </a:t>
            </a:r>
            <a:r>
              <a:rPr lang="it-IT" sz="3200" i="1" dirty="0" err="1" smtClean="0">
                <a:latin typeface="Aparajita" panose="020B0604020202020204" pitchFamily="34" charset="0"/>
                <a:cs typeface="Aparajita" panose="020B0604020202020204" pitchFamily="34" charset="0"/>
              </a:rPr>
              <a:t>Calciope</a:t>
            </a:r>
            <a:r>
              <a:rPr lang="it-IT" sz="3200" i="1" dirty="0" smtClean="0">
                <a:latin typeface="Aparajita" panose="020B0604020202020204" pitchFamily="34" charset="0"/>
                <a:cs typeface="Aparajita" panose="020B0604020202020204" pitchFamily="34" charset="0"/>
              </a:rPr>
              <a:t> / partissero per la terra achea: di là un dio o un’Erinni / li ha ricondotti qui per infliggermi pianto e dolore. / </a:t>
            </a:r>
            <a:r>
              <a:rPr lang="it-IT" sz="3200" b="1" i="1" dirty="0" smtClean="0">
                <a:latin typeface="Aparajita" panose="020B0604020202020204" pitchFamily="34" charset="0"/>
                <a:cs typeface="Aparajita" panose="020B0604020202020204" pitchFamily="34" charset="0"/>
              </a:rPr>
              <a:t>Perisca</a:t>
            </a:r>
            <a:r>
              <a:rPr lang="it-IT" sz="3200" i="1" dirty="0" smtClean="0">
                <a:latin typeface="Aparajita" panose="020B0604020202020204" pitchFamily="34" charset="0"/>
                <a:cs typeface="Aparajita" panose="020B0604020202020204" pitchFamily="34" charset="0"/>
              </a:rPr>
              <a:t> allora </a:t>
            </a:r>
            <a:r>
              <a:rPr lang="it-IT" sz="3200" b="1" i="1" dirty="0" smtClean="0">
                <a:latin typeface="Aparajita" panose="020B0604020202020204" pitchFamily="34" charset="0"/>
                <a:cs typeface="Aparajita" panose="020B0604020202020204" pitchFamily="34" charset="0"/>
              </a:rPr>
              <a:t>durante la lotta</a:t>
            </a:r>
            <a:r>
              <a:rPr lang="it-IT" sz="3200" i="1" dirty="0" smtClean="0">
                <a:latin typeface="Aparajita" panose="020B0604020202020204" pitchFamily="34" charset="0"/>
                <a:cs typeface="Aparajita" panose="020B0604020202020204" pitchFamily="34" charset="0"/>
              </a:rPr>
              <a:t>, se è destino che muoia  / in quel campo! / </a:t>
            </a:r>
            <a:r>
              <a:rPr lang="it-IT" sz="3200" b="1" i="1" dirty="0" smtClean="0">
                <a:latin typeface="Aparajita" panose="020B0604020202020204" pitchFamily="34" charset="0"/>
                <a:cs typeface="Aparajita" panose="020B0604020202020204" pitchFamily="34" charset="0"/>
              </a:rPr>
              <a:t>Ai geni</a:t>
            </a:r>
            <a:r>
              <a:rPr lang="it-IT" sz="3200" i="1" dirty="0" smtClean="0">
                <a:latin typeface="Aparajita" panose="020B0604020202020204" pitchFamily="34" charset="0"/>
                <a:cs typeface="Aparajita" panose="020B0604020202020204" pitchFamily="34" charset="0"/>
              </a:rPr>
              <a:t>t</a:t>
            </a:r>
            <a:r>
              <a:rPr lang="it-IT" sz="3200" b="1" i="1" dirty="0" smtClean="0">
                <a:latin typeface="Aparajita" panose="020B0604020202020204" pitchFamily="34" charset="0"/>
                <a:cs typeface="Aparajita" panose="020B0604020202020204" pitchFamily="34" charset="0"/>
              </a:rPr>
              <a:t>ori</a:t>
            </a:r>
            <a:r>
              <a:rPr lang="it-IT" sz="3200" i="1" dirty="0" smtClean="0">
                <a:latin typeface="Aparajita" panose="020B0604020202020204" pitchFamily="34" charset="0"/>
                <a:cs typeface="Aparajita" panose="020B0604020202020204" pitchFamily="34" charset="0"/>
              </a:rPr>
              <a:t>, infatti, </a:t>
            </a:r>
            <a:r>
              <a:rPr lang="it-IT" sz="3200" b="1" i="1" dirty="0" smtClean="0">
                <a:latin typeface="Aparajita" panose="020B0604020202020204" pitchFamily="34" charset="0"/>
                <a:cs typeface="Aparajita" panose="020B0604020202020204" pitchFamily="34" charset="0"/>
              </a:rPr>
              <a:t>non potrò celare / l’intrigo del filtro</a:t>
            </a:r>
            <a:r>
              <a:rPr lang="it-IT" sz="3200" i="1" dirty="0" smtClean="0">
                <a:latin typeface="Aparajita" panose="020B0604020202020204" pitchFamily="34" charset="0"/>
                <a:cs typeface="Aparajita" panose="020B0604020202020204" pitchFamily="34" charset="0"/>
              </a:rPr>
              <a:t>: cosa racconterò, con quale astuzia / sottile dissimulerò il mio intervento? E come potrò / vederlo a tu per tu</a:t>
            </a:r>
            <a:r>
              <a:rPr lang="it-IT" sz="3200" b="1" i="1" dirty="0" smtClean="0">
                <a:latin typeface="Aparajita" panose="020B0604020202020204" pitchFamily="34" charset="0"/>
                <a:cs typeface="Aparajita" panose="020B0604020202020204" pitchFamily="34" charset="0"/>
              </a:rPr>
              <a:t>, da solo, lontano dai compagni?</a:t>
            </a:r>
            <a:endParaRPr lang="it-IT" sz="3200" b="1" i="1"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1361789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165252"/>
            <a:ext cx="10515600" cy="749147"/>
          </a:xfrm>
        </p:spPr>
        <p:txBody>
          <a:bodyPr>
            <a:normAutofit/>
          </a:bodyPr>
          <a:lstStyle/>
          <a:p>
            <a:pPr algn="ctr"/>
            <a:r>
              <a:rPr lang="it-IT" b="1" dirty="0" smtClean="0">
                <a:solidFill>
                  <a:srgbClr val="C00000"/>
                </a:solidFill>
                <a:effectLst>
                  <a:outerShdw blurRad="38100" dist="38100" dir="2700000" algn="tl">
                    <a:srgbClr val="000000">
                      <a:alpha val="43137"/>
                    </a:srgbClr>
                  </a:outerShdw>
                </a:effectLst>
              </a:rPr>
              <a:t>Il terzo monologo di Medea</a:t>
            </a:r>
            <a:endParaRPr lang="it-IT" b="1" dirty="0">
              <a:solidFill>
                <a:srgbClr val="C00000"/>
              </a:solidFill>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a:xfrm>
            <a:off x="839788" y="991519"/>
            <a:ext cx="10515599" cy="429657"/>
          </a:xfrm>
        </p:spPr>
        <p:txBody>
          <a:bodyPr/>
          <a:lstStyle/>
          <a:p>
            <a:pPr algn="ctr"/>
            <a:r>
              <a:rPr lang="it-IT" dirty="0"/>
              <a:t>Apollonio Rodio, </a:t>
            </a:r>
            <a:r>
              <a:rPr lang="it-IT" b="0" i="1" dirty="0"/>
              <a:t>Argonautiche </a:t>
            </a:r>
            <a:r>
              <a:rPr lang="it-IT" b="0" dirty="0"/>
              <a:t>III </a:t>
            </a:r>
            <a:r>
              <a:rPr lang="it-IT" b="0" dirty="0" smtClean="0"/>
              <a:t>783-801</a:t>
            </a:r>
            <a:endParaRPr lang="it-IT" dirty="0"/>
          </a:p>
        </p:txBody>
      </p:sp>
      <p:sp>
        <p:nvSpPr>
          <p:cNvPr id="9" name="Segnaposto contenuto 8"/>
          <p:cNvSpPr>
            <a:spLocks noGrp="1"/>
          </p:cNvSpPr>
          <p:nvPr>
            <p:ph sz="half" idx="2"/>
          </p:nvPr>
        </p:nvSpPr>
        <p:spPr>
          <a:xfrm>
            <a:off x="839788" y="1652530"/>
            <a:ext cx="10515599" cy="4043191"/>
          </a:xfrm>
          <a:solidFill>
            <a:schemeClr val="accent6">
              <a:lumMod val="20000"/>
              <a:lumOff val="80000"/>
            </a:schemeClr>
          </a:solidFill>
        </p:spPr>
        <p:txBody>
          <a:bodyPr>
            <a:noAutofit/>
          </a:bodyPr>
          <a:lstStyle/>
          <a:p>
            <a:pPr marL="0" indent="0" algn="just">
              <a:buNone/>
            </a:pPr>
            <a:r>
              <a:rPr lang="it-IT" b="1" i="1" dirty="0" smtClean="0">
                <a:latin typeface="Aparajita" panose="020B0604020202020204" pitchFamily="34" charset="0"/>
                <a:cs typeface="Aparajita" panose="020B0604020202020204" pitchFamily="34" charset="0"/>
              </a:rPr>
              <a:t>Me sciagurata!</a:t>
            </a:r>
            <a:r>
              <a:rPr lang="it-IT" i="1" dirty="0" smtClean="0">
                <a:latin typeface="Aparajita" panose="020B0604020202020204" pitchFamily="34" charset="0"/>
                <a:cs typeface="Aparajita" panose="020B0604020202020204" pitchFamily="34" charset="0"/>
              </a:rPr>
              <a:t> Sento invece che non finirebbero / </a:t>
            </a:r>
            <a:r>
              <a:rPr lang="it-IT" i="1" dirty="0">
                <a:latin typeface="Aparajita" panose="020B0604020202020204" pitchFamily="34" charset="0"/>
                <a:cs typeface="Aparajita" panose="020B0604020202020204" pitchFamily="34" charset="0"/>
              </a:rPr>
              <a:t>le mie </a:t>
            </a:r>
            <a:r>
              <a:rPr lang="it-IT" i="1" dirty="0" smtClean="0">
                <a:latin typeface="Aparajita" panose="020B0604020202020204" pitchFamily="34" charset="0"/>
                <a:cs typeface="Aparajita" panose="020B0604020202020204" pitchFamily="34" charset="0"/>
              </a:rPr>
              <a:t>pene se soccombesse, anzi </a:t>
            </a:r>
            <a:r>
              <a:rPr lang="it-IT" b="1" i="1" dirty="0" smtClean="0">
                <a:latin typeface="Aparajita" panose="020B0604020202020204" pitchFamily="34" charset="0"/>
                <a:cs typeface="Aparajita" panose="020B0604020202020204" pitchFamily="34" charset="0"/>
              </a:rPr>
              <a:t>la sua morte / sarebbe per me il male più grande. Il pudore, la fama? / si disperdano al vento</a:t>
            </a:r>
            <a:r>
              <a:rPr lang="it-IT" i="1" dirty="0" smtClean="0">
                <a:latin typeface="Aparajita" panose="020B0604020202020204" pitchFamily="34" charset="0"/>
                <a:cs typeface="Aparajita" panose="020B0604020202020204" pitchFamily="34" charset="0"/>
              </a:rPr>
              <a:t>, e </a:t>
            </a:r>
            <a:r>
              <a:rPr lang="it-IT" b="1" i="1" dirty="0" smtClean="0">
                <a:latin typeface="Aparajita" panose="020B0604020202020204" pitchFamily="34" charset="0"/>
                <a:cs typeface="Aparajita" panose="020B0604020202020204" pitchFamily="34" charset="0"/>
              </a:rPr>
              <a:t>lui, salvo</a:t>
            </a:r>
            <a:r>
              <a:rPr lang="it-IT" i="1" dirty="0" smtClean="0">
                <a:latin typeface="Aparajita" panose="020B0604020202020204" pitchFamily="34" charset="0"/>
                <a:cs typeface="Aparajita" panose="020B0604020202020204" pitchFamily="34" charset="0"/>
              </a:rPr>
              <a:t>, per il mio aiuto, / </a:t>
            </a:r>
            <a:r>
              <a:rPr lang="it-IT" b="1" i="1" dirty="0" smtClean="0">
                <a:latin typeface="Aparajita" panose="020B0604020202020204" pitchFamily="34" charset="0"/>
                <a:cs typeface="Aparajita" panose="020B0604020202020204" pitchFamily="34" charset="0"/>
              </a:rPr>
              <a:t>se ne torni incolume </a:t>
            </a:r>
            <a:r>
              <a:rPr lang="it-IT" i="1" dirty="0" smtClean="0">
                <a:latin typeface="Aparajita" panose="020B0604020202020204" pitchFamily="34" charset="0"/>
                <a:cs typeface="Aparajita" panose="020B0604020202020204" pitchFamily="34" charset="0"/>
              </a:rPr>
              <a:t>là dove il suo cuore desidera: / ma </a:t>
            </a:r>
            <a:r>
              <a:rPr lang="it-IT" b="1" i="1" dirty="0" smtClean="0">
                <a:latin typeface="Aparajita" panose="020B0604020202020204" pitchFamily="34" charset="0"/>
                <a:cs typeface="Aparajita" panose="020B0604020202020204" pitchFamily="34" charset="0"/>
              </a:rPr>
              <a:t>io</a:t>
            </a:r>
            <a:r>
              <a:rPr lang="it-IT" i="1" dirty="0" smtClean="0">
                <a:latin typeface="Aparajita" panose="020B0604020202020204" pitchFamily="34" charset="0"/>
                <a:cs typeface="Aparajita" panose="020B0604020202020204" pitchFamily="34" charset="0"/>
              </a:rPr>
              <a:t>, </a:t>
            </a:r>
            <a:r>
              <a:rPr lang="it-IT" b="1" i="1" dirty="0" smtClean="0">
                <a:latin typeface="Aparajita" panose="020B0604020202020204" pitchFamily="34" charset="0"/>
                <a:cs typeface="Aparajita" panose="020B0604020202020204" pitchFamily="34" charset="0"/>
              </a:rPr>
              <a:t>il giorno stesso </a:t>
            </a:r>
            <a:r>
              <a:rPr lang="it-IT" i="1" dirty="0" smtClean="0">
                <a:latin typeface="Aparajita" panose="020B0604020202020204" pitchFamily="34" charset="0"/>
                <a:cs typeface="Aparajita" panose="020B0604020202020204" pitchFamily="34" charset="0"/>
              </a:rPr>
              <a:t>in cui avrà portato a termine / la prova, </a:t>
            </a:r>
            <a:r>
              <a:rPr lang="it-IT" b="1" i="1" dirty="0" smtClean="0">
                <a:latin typeface="Aparajita" panose="020B0604020202020204" pitchFamily="34" charset="0"/>
                <a:cs typeface="Aparajita" panose="020B0604020202020204" pitchFamily="34" charset="0"/>
              </a:rPr>
              <a:t>morirò</a:t>
            </a:r>
            <a:r>
              <a:rPr lang="it-IT" i="1" dirty="0" smtClean="0">
                <a:latin typeface="Aparajita" panose="020B0604020202020204" pitchFamily="34" charset="0"/>
                <a:cs typeface="Aparajita" panose="020B0604020202020204" pitchFamily="34" charset="0"/>
              </a:rPr>
              <a:t> impiccandomi a una trave del tetto / o ingoiando il veleno che annienta la vita. … / … sarò sulla bocca di tutte le donne / colchiche… / … </a:t>
            </a:r>
            <a:r>
              <a:rPr lang="it-IT" b="1" i="1" dirty="0" smtClean="0">
                <a:latin typeface="Aparajita" panose="020B0604020202020204" pitchFamily="34" charset="0"/>
                <a:cs typeface="Aparajita" panose="020B0604020202020204" pitchFamily="34" charset="0"/>
              </a:rPr>
              <a:t>«Colei </a:t>
            </a:r>
            <a:r>
              <a:rPr lang="it-IT" b="1" i="1" dirty="0">
                <a:latin typeface="Aparajita" panose="020B0604020202020204" pitchFamily="34" charset="0"/>
                <a:cs typeface="Aparajita" panose="020B0604020202020204" pitchFamily="34" charset="0"/>
              </a:rPr>
              <a:t>che morì poiché s’invaghì / di uno straniero, colei che disonorò la casa e i genitori / per appagare la sua </a:t>
            </a:r>
            <a:r>
              <a:rPr lang="it-IT" b="1" i="1" dirty="0" smtClean="0">
                <a:latin typeface="Aparajita" panose="020B0604020202020204" pitchFamily="34" charset="0"/>
                <a:cs typeface="Aparajita" panose="020B0604020202020204" pitchFamily="34" charset="0"/>
              </a:rPr>
              <a:t>lussuria.» </a:t>
            </a:r>
            <a:r>
              <a:rPr lang="it-IT" i="1" dirty="0" smtClean="0">
                <a:latin typeface="Aparajita" panose="020B0604020202020204" pitchFamily="34" charset="0"/>
                <a:cs typeface="Aparajita" panose="020B0604020202020204" pitchFamily="34" charset="0"/>
              </a:rPr>
              <a:t>Nessuna infamia mi sarà risparmiata nella disgrazia: molto </a:t>
            </a:r>
            <a:r>
              <a:rPr lang="it-IT" b="1" i="1" dirty="0" smtClean="0">
                <a:latin typeface="Aparajita" panose="020B0604020202020204" pitchFamily="34" charset="0"/>
                <a:cs typeface="Aparajita" panose="020B0604020202020204" pitchFamily="34" charset="0"/>
              </a:rPr>
              <a:t>meglio / morire </a:t>
            </a:r>
            <a:r>
              <a:rPr lang="it-IT" i="1" dirty="0" smtClean="0">
                <a:latin typeface="Aparajita" panose="020B0604020202020204" pitchFamily="34" charset="0"/>
                <a:cs typeface="Aparajita" panose="020B0604020202020204" pitchFamily="34" charset="0"/>
              </a:rPr>
              <a:t>questa notte stessa, nella mia stanza, portando con me / il segreto del mio destino e sottraendomi a ogni / biasimo, </a:t>
            </a:r>
            <a:r>
              <a:rPr lang="it-IT" b="1" i="1" dirty="0" smtClean="0">
                <a:latin typeface="Aparajita" panose="020B0604020202020204" pitchFamily="34" charset="0"/>
                <a:cs typeface="Aparajita" panose="020B0604020202020204" pitchFamily="34" charset="0"/>
              </a:rPr>
              <a:t>che macchiarmi di un’indicibile ignominia!</a:t>
            </a:r>
            <a:r>
              <a:rPr lang="it-IT" i="1" dirty="0" smtClean="0">
                <a:latin typeface="Aparajita" panose="020B0604020202020204" pitchFamily="34" charset="0"/>
                <a:cs typeface="Aparajita" panose="020B0604020202020204" pitchFamily="34" charset="0"/>
              </a:rPr>
              <a:t>»</a:t>
            </a:r>
            <a:endParaRPr lang="it-IT" b="1" i="1"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140920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242371"/>
            <a:ext cx="10705888" cy="594911"/>
          </a:xfrm>
        </p:spPr>
        <p:txBody>
          <a:bodyPr>
            <a:normAutofit fontScale="90000"/>
          </a:bodyPr>
          <a:lstStyle/>
          <a:p>
            <a:pPr algn="ctr"/>
            <a:r>
              <a:rPr lang="it-IT" b="1" dirty="0">
                <a:solidFill>
                  <a:srgbClr val="C00000"/>
                </a:solidFill>
                <a:effectLst>
                  <a:outerShdw blurRad="38100" dist="38100" dir="2700000" algn="tl">
                    <a:srgbClr val="000000">
                      <a:alpha val="43137"/>
                    </a:srgbClr>
                  </a:outerShdw>
                </a:effectLst>
              </a:rPr>
              <a:t>Medea è sul punto di </a:t>
            </a:r>
            <a:r>
              <a:rPr lang="it-IT" b="1" dirty="0" smtClean="0">
                <a:solidFill>
                  <a:srgbClr val="C00000"/>
                </a:solidFill>
                <a:effectLst>
                  <a:outerShdw blurRad="38100" dist="38100" dir="2700000" algn="tl">
                    <a:srgbClr val="000000">
                      <a:alpha val="43137"/>
                    </a:srgbClr>
                  </a:outerShdw>
                </a:effectLst>
              </a:rPr>
              <a:t>uccidersi, ma…</a:t>
            </a:r>
            <a:endParaRPr lang="it-IT" dirty="0"/>
          </a:p>
        </p:txBody>
      </p:sp>
      <p:sp>
        <p:nvSpPr>
          <p:cNvPr id="8" name="Segnaposto testo 7"/>
          <p:cNvSpPr>
            <a:spLocks noGrp="1"/>
          </p:cNvSpPr>
          <p:nvPr>
            <p:ph type="body" idx="1"/>
          </p:nvPr>
        </p:nvSpPr>
        <p:spPr>
          <a:xfrm>
            <a:off x="839788" y="837283"/>
            <a:ext cx="10705888" cy="870332"/>
          </a:xfrm>
        </p:spPr>
        <p:txBody>
          <a:bodyPr/>
          <a:lstStyle/>
          <a:p>
            <a:pPr algn="ctr"/>
            <a:r>
              <a:rPr lang="it-IT" dirty="0"/>
              <a:t>Apollonio Rodio, </a:t>
            </a:r>
            <a:r>
              <a:rPr lang="it-IT" b="0" i="1" dirty="0"/>
              <a:t>Argonautiche </a:t>
            </a:r>
            <a:r>
              <a:rPr lang="it-IT" b="0" dirty="0"/>
              <a:t>III </a:t>
            </a:r>
            <a:r>
              <a:rPr lang="it-IT" b="0" dirty="0" smtClean="0"/>
              <a:t>802-824</a:t>
            </a:r>
            <a:endParaRPr lang="it-IT" dirty="0"/>
          </a:p>
          <a:p>
            <a:endParaRPr lang="it-IT" dirty="0"/>
          </a:p>
        </p:txBody>
      </p:sp>
      <p:sp>
        <p:nvSpPr>
          <p:cNvPr id="9" name="Segnaposto contenuto 8"/>
          <p:cNvSpPr>
            <a:spLocks noGrp="1"/>
          </p:cNvSpPr>
          <p:nvPr>
            <p:ph sz="half" idx="2"/>
          </p:nvPr>
        </p:nvSpPr>
        <p:spPr>
          <a:xfrm>
            <a:off x="839788" y="1322024"/>
            <a:ext cx="10705889" cy="4867639"/>
          </a:xfrm>
          <a:solidFill>
            <a:schemeClr val="accent4">
              <a:lumMod val="20000"/>
              <a:lumOff val="80000"/>
            </a:schemeClr>
          </a:solidFill>
        </p:spPr>
        <p:txBody>
          <a:bodyPr>
            <a:normAutofit/>
          </a:bodyPr>
          <a:lstStyle/>
          <a:p>
            <a:pPr marL="0" indent="0" algn="just">
              <a:buNone/>
            </a:pPr>
            <a:r>
              <a:rPr lang="it-IT" i="1" dirty="0">
                <a:latin typeface="Aparajita" panose="020B0604020202020204" pitchFamily="34" charset="0"/>
                <a:cs typeface="Aparajita" panose="020B0604020202020204" pitchFamily="34" charset="0"/>
              </a:rPr>
              <a:t>Disse </a:t>
            </a:r>
            <a:r>
              <a:rPr lang="it-IT" i="1" dirty="0" smtClean="0">
                <a:latin typeface="Aparajita" panose="020B0604020202020204" pitchFamily="34" charset="0"/>
                <a:cs typeface="Aparajita" panose="020B0604020202020204" pitchFamily="34" charset="0"/>
              </a:rPr>
              <a:t>e </a:t>
            </a:r>
            <a:r>
              <a:rPr lang="it-IT" b="1" i="1" dirty="0" smtClean="0">
                <a:latin typeface="Aparajita" panose="020B0604020202020204" pitchFamily="34" charset="0"/>
                <a:cs typeface="Aparajita" panose="020B0604020202020204" pitchFamily="34" charset="0"/>
              </a:rPr>
              <a:t>andò a cercare il cofanetto dove teneva / molti suoi filtri</a:t>
            </a:r>
            <a:r>
              <a:rPr lang="it-IT" i="1" dirty="0" smtClean="0">
                <a:latin typeface="Aparajita" panose="020B0604020202020204" pitchFamily="34" charset="0"/>
                <a:cs typeface="Aparajita" panose="020B0604020202020204" pitchFamily="34" charset="0"/>
              </a:rPr>
              <a:t>, </a:t>
            </a:r>
            <a:r>
              <a:rPr lang="it-IT" i="1" dirty="0">
                <a:latin typeface="Aparajita" panose="020B0604020202020204" pitchFamily="34" charset="0"/>
                <a:cs typeface="Aparajita" panose="020B0604020202020204" pitchFamily="34" charset="0"/>
              </a:rPr>
              <a:t>in parte benefici e in parte mortali. / </a:t>
            </a:r>
            <a:r>
              <a:rPr lang="it-IT" b="1" i="1" dirty="0">
                <a:latin typeface="Aparajita" panose="020B0604020202020204" pitchFamily="34" charset="0"/>
                <a:cs typeface="Aparajita" panose="020B0604020202020204" pitchFamily="34" charset="0"/>
              </a:rPr>
              <a:t>S</a:t>
            </a:r>
            <a:r>
              <a:rPr lang="it-IT" b="1" i="1" dirty="0" smtClean="0">
                <a:latin typeface="Aparajita" panose="020B0604020202020204" pitchFamily="34" charset="0"/>
                <a:cs typeface="Aparajita" panose="020B0604020202020204" pitchFamily="34" charset="0"/>
              </a:rPr>
              <a:t>inghiozzava</a:t>
            </a:r>
            <a:r>
              <a:rPr lang="it-IT" i="1" dirty="0" smtClean="0">
                <a:latin typeface="Aparajita" panose="020B0604020202020204" pitchFamily="34" charset="0"/>
                <a:cs typeface="Aparajita" panose="020B0604020202020204" pitchFamily="34" charset="0"/>
              </a:rPr>
              <a:t> </a:t>
            </a:r>
            <a:r>
              <a:rPr lang="it-IT" i="1" dirty="0">
                <a:latin typeface="Aparajita" panose="020B0604020202020204" pitchFamily="34" charset="0"/>
                <a:cs typeface="Aparajita" panose="020B0604020202020204" pitchFamily="34" charset="0"/>
              </a:rPr>
              <a:t>tenendolo sulle ginocchia e </a:t>
            </a:r>
            <a:r>
              <a:rPr lang="it-IT" b="1" i="1" dirty="0">
                <a:latin typeface="Aparajita" panose="020B0604020202020204" pitchFamily="34" charset="0"/>
                <a:cs typeface="Aparajita" panose="020B0604020202020204" pitchFamily="34" charset="0"/>
              </a:rPr>
              <a:t>bagnava / il petto di lacrime</a:t>
            </a:r>
            <a:r>
              <a:rPr lang="it-IT" i="1" dirty="0">
                <a:latin typeface="Aparajita" panose="020B0604020202020204" pitchFamily="34" charset="0"/>
                <a:cs typeface="Aparajita" panose="020B0604020202020204" pitchFamily="34" charset="0"/>
              </a:rPr>
              <a:t>, che sgorgavano fitte e incessanti / mentre </a:t>
            </a:r>
            <a:r>
              <a:rPr lang="it-IT" b="1" i="1" dirty="0">
                <a:latin typeface="Aparajita" panose="020B0604020202020204" pitchFamily="34" charset="0"/>
                <a:cs typeface="Aparajita" panose="020B0604020202020204" pitchFamily="34" charset="0"/>
              </a:rPr>
              <a:t>piangeva amaramente sulla sua sorte</a:t>
            </a:r>
            <a:r>
              <a:rPr lang="it-IT" i="1" dirty="0">
                <a:latin typeface="Aparajita" panose="020B0604020202020204" pitchFamily="34" charset="0"/>
                <a:cs typeface="Aparajita" panose="020B0604020202020204" pitchFamily="34" charset="0"/>
              </a:rPr>
              <a:t>. Voleva / scegliere i farmaci mortali per inghiottirli, e </a:t>
            </a:r>
            <a:r>
              <a:rPr lang="it-IT" b="1" i="1" dirty="0">
                <a:latin typeface="Aparajita" panose="020B0604020202020204" pitchFamily="34" charset="0"/>
                <a:cs typeface="Aparajita" panose="020B0604020202020204" pitchFamily="34" charset="0"/>
              </a:rPr>
              <a:t>disperata / già slegava i lacci del cofanetto</a:t>
            </a:r>
            <a:r>
              <a:rPr lang="it-IT" i="1" dirty="0">
                <a:latin typeface="Aparajita" panose="020B0604020202020204" pitchFamily="34" charset="0"/>
                <a:cs typeface="Aparajita" panose="020B0604020202020204" pitchFamily="34" charset="0"/>
              </a:rPr>
              <a:t>, impaziente / </a:t>
            </a:r>
            <a:r>
              <a:rPr lang="it-IT" i="1" dirty="0" smtClean="0">
                <a:latin typeface="Aparajita" panose="020B0604020202020204" pitchFamily="34" charset="0"/>
                <a:cs typeface="Aparajita" panose="020B0604020202020204" pitchFamily="34" charset="0"/>
              </a:rPr>
              <a:t>d’estrarli</a:t>
            </a:r>
            <a:r>
              <a:rPr lang="it-IT" i="1" dirty="0">
                <a:latin typeface="Aparajita" panose="020B0604020202020204" pitchFamily="34" charset="0"/>
                <a:cs typeface="Aparajita" panose="020B0604020202020204" pitchFamily="34" charset="0"/>
              </a:rPr>
              <a:t>: </a:t>
            </a:r>
            <a:r>
              <a:rPr lang="it-IT" b="1" i="1" dirty="0">
                <a:latin typeface="Aparajita" panose="020B0604020202020204" pitchFamily="34" charset="0"/>
                <a:cs typeface="Aparajita" panose="020B0604020202020204" pitchFamily="34" charset="0"/>
              </a:rPr>
              <a:t>ma all’improvviso un cupo terrore / </a:t>
            </a:r>
            <a:r>
              <a:rPr lang="it-IT" b="1" i="1">
                <a:latin typeface="Aparajita" panose="020B0604020202020204" pitchFamily="34" charset="0"/>
                <a:cs typeface="Aparajita" panose="020B0604020202020204" pitchFamily="34" charset="0"/>
              </a:rPr>
              <a:t>dell’orribile </a:t>
            </a:r>
            <a:r>
              <a:rPr lang="it-IT" b="1" i="1" smtClean="0">
                <a:latin typeface="Aparajita" panose="020B0604020202020204" pitchFamily="34" charset="0"/>
                <a:cs typeface="Aparajita" panose="020B0604020202020204" pitchFamily="34" charset="0"/>
              </a:rPr>
              <a:t>regno </a:t>
            </a:r>
            <a:r>
              <a:rPr lang="it-IT" b="1" i="1" dirty="0">
                <a:latin typeface="Aparajita" panose="020B0604020202020204" pitchFamily="34" charset="0"/>
                <a:cs typeface="Aparajita" panose="020B0604020202020204" pitchFamily="34" charset="0"/>
              </a:rPr>
              <a:t>dei morti l’invase l’anima</a:t>
            </a:r>
            <a:r>
              <a:rPr lang="it-IT" i="1" dirty="0">
                <a:latin typeface="Aparajita" panose="020B0604020202020204" pitchFamily="34" charset="0"/>
                <a:cs typeface="Aparajita" panose="020B0604020202020204" pitchFamily="34" charset="0"/>
              </a:rPr>
              <a:t>. / Restò a lungo </a:t>
            </a:r>
            <a:r>
              <a:rPr lang="it-IT" b="1" i="1" dirty="0">
                <a:latin typeface="Aparajita" panose="020B0604020202020204" pitchFamily="34" charset="0"/>
                <a:cs typeface="Aparajita" panose="020B0604020202020204" pitchFamily="34" charset="0"/>
              </a:rPr>
              <a:t>immobile e muta</a:t>
            </a:r>
            <a:r>
              <a:rPr lang="it-IT" i="1" dirty="0">
                <a:latin typeface="Aparajita" panose="020B0604020202020204" pitchFamily="34" charset="0"/>
                <a:cs typeface="Aparajita" panose="020B0604020202020204" pitchFamily="34" charset="0"/>
              </a:rPr>
              <a:t>: tutte le dolci ansie / dell’esistenza le passavano davanti agli occhi; </a:t>
            </a:r>
            <a:r>
              <a:rPr lang="it-IT" b="1" i="1" dirty="0">
                <a:latin typeface="Aparajita" panose="020B0604020202020204" pitchFamily="34" charset="0"/>
                <a:cs typeface="Aparajita" panose="020B0604020202020204" pitchFamily="34" charset="0"/>
              </a:rPr>
              <a:t>ripensò / ai piaceri di cui godono i vivi </a:t>
            </a:r>
            <a:r>
              <a:rPr lang="it-IT" i="1" dirty="0">
                <a:latin typeface="Aparajita" panose="020B0604020202020204" pitchFamily="34" charset="0"/>
                <a:cs typeface="Aparajita" panose="020B0604020202020204" pitchFamily="34" charset="0"/>
              </a:rPr>
              <a:t>e, ragazza </a:t>
            </a:r>
            <a:r>
              <a:rPr lang="it-IT" i="1" dirty="0" smtClean="0">
                <a:latin typeface="Aparajita" panose="020B0604020202020204" pitchFamily="34" charset="0"/>
                <a:cs typeface="Aparajita" panose="020B0604020202020204" pitchFamily="34" charset="0"/>
              </a:rPr>
              <a:t>com’era</a:t>
            </a:r>
            <a:r>
              <a:rPr lang="it-IT" i="1" dirty="0">
                <a:latin typeface="Aparajita" panose="020B0604020202020204" pitchFamily="34" charset="0"/>
                <a:cs typeface="Aparajita" panose="020B0604020202020204" pitchFamily="34" charset="0"/>
              </a:rPr>
              <a:t>, / alla compagnia allegra delle sue amiche: vagliando / lucidamente ogni cosa con l’intelletto, anche / la vista del sole le parve più dolce di prima</a:t>
            </a:r>
            <a:r>
              <a:rPr lang="it-IT" i="1" dirty="0" smtClean="0">
                <a:latin typeface="Aparajita" panose="020B0604020202020204" pitchFamily="34" charset="0"/>
                <a:cs typeface="Aparajita" panose="020B0604020202020204" pitchFamily="34" charset="0"/>
              </a:rPr>
              <a:t>. / </a:t>
            </a:r>
            <a:r>
              <a:rPr lang="it-IT" b="1" i="1" dirty="0" smtClean="0">
                <a:latin typeface="Aparajita" panose="020B0604020202020204" pitchFamily="34" charset="0"/>
                <a:cs typeface="Aparajita" panose="020B0604020202020204" pitchFamily="34" charset="0"/>
              </a:rPr>
              <a:t>Allora depose il cofanetto sulle ginocchia</a:t>
            </a:r>
            <a:r>
              <a:rPr lang="it-IT" i="1" dirty="0" smtClean="0">
                <a:latin typeface="Aparajita" panose="020B0604020202020204" pitchFamily="34" charset="0"/>
                <a:cs typeface="Aparajita" panose="020B0604020202020204" pitchFamily="34" charset="0"/>
              </a:rPr>
              <a:t>, senza più / angustiarsi nel dubbio. Ormai </a:t>
            </a:r>
            <a:r>
              <a:rPr lang="it-IT" b="1" i="1" dirty="0" smtClean="0">
                <a:latin typeface="Aparajita" panose="020B0604020202020204" pitchFamily="34" charset="0"/>
                <a:cs typeface="Aparajita" panose="020B0604020202020204" pitchFamily="34" charset="0"/>
              </a:rPr>
              <a:t>mutata</a:t>
            </a:r>
            <a:r>
              <a:rPr lang="it-IT" i="1" dirty="0" smtClean="0">
                <a:latin typeface="Aparajita" panose="020B0604020202020204" pitchFamily="34" charset="0"/>
                <a:cs typeface="Aparajita" panose="020B0604020202020204" pitchFamily="34" charset="0"/>
              </a:rPr>
              <a:t>, secondo il disegno / di Era, </a:t>
            </a:r>
            <a:r>
              <a:rPr lang="it-IT" b="1" i="1" dirty="0" smtClean="0">
                <a:latin typeface="Aparajita" panose="020B0604020202020204" pitchFamily="34" charset="0"/>
                <a:cs typeface="Aparajita" panose="020B0604020202020204" pitchFamily="34" charset="0"/>
              </a:rPr>
              <a:t>desiderava che l’aurora sorgesse subito / per incontrare Giasone faccia a faccia e consegnargli, secondo i patti, il farmaco incantatore</a:t>
            </a:r>
            <a:r>
              <a:rPr lang="it-IT" i="1" dirty="0" smtClean="0">
                <a:latin typeface="Aparajita" panose="020B0604020202020204" pitchFamily="34" charset="0"/>
                <a:cs typeface="Aparajita" panose="020B0604020202020204" pitchFamily="34" charset="0"/>
              </a:rPr>
              <a:t>.</a:t>
            </a:r>
            <a:r>
              <a:rPr lang="it-IT" b="1" i="1" dirty="0" smtClean="0">
                <a:latin typeface="Aparajita" panose="020B0604020202020204" pitchFamily="34" charset="0"/>
                <a:cs typeface="Aparajita" panose="020B0604020202020204" pitchFamily="34" charset="0"/>
              </a:rPr>
              <a:t> </a:t>
            </a:r>
            <a:endParaRPr lang="it-IT" i="1" dirty="0"/>
          </a:p>
        </p:txBody>
      </p:sp>
    </p:spTree>
    <p:extLst>
      <p:ext uri="{BB962C8B-B14F-4D97-AF65-F5344CB8AC3E}">
        <p14:creationId xmlns:p14="http://schemas.microsoft.com/office/powerpoint/2010/main" val="3837401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9788" y="182880"/>
            <a:ext cx="10515600" cy="822960"/>
          </a:xfrm>
        </p:spPr>
        <p:txBody>
          <a:bodyPr>
            <a:normAutofit/>
          </a:bodyPr>
          <a:lstStyle/>
          <a:p>
            <a:pPr algn="ctr"/>
            <a:r>
              <a:rPr lang="it-IT" b="1" smtClean="0">
                <a:solidFill>
                  <a:srgbClr val="C00000"/>
                </a:solidFill>
                <a:effectLst>
                  <a:outerShdw blurRad="38100" dist="38100" dir="2700000" algn="tl">
                    <a:srgbClr val="000000">
                      <a:alpha val="43137"/>
                    </a:srgbClr>
                  </a:outerShdw>
                </a:effectLst>
              </a:rPr>
              <a:t>L’alba del nuovo giorno</a:t>
            </a:r>
            <a:endParaRPr lang="it-IT" b="1" dirty="0">
              <a:solidFill>
                <a:srgbClr val="C00000"/>
              </a:solidFill>
              <a:effectLst>
                <a:outerShdw blurRad="38100" dist="38100" dir="2700000" algn="tl">
                  <a:srgbClr val="000000">
                    <a:alpha val="43137"/>
                  </a:srgbClr>
                </a:outerShdw>
              </a:effectLst>
            </a:endParaRPr>
          </a:p>
        </p:txBody>
      </p:sp>
      <p:sp>
        <p:nvSpPr>
          <p:cNvPr id="3" name="Segnaposto testo 2"/>
          <p:cNvSpPr>
            <a:spLocks noGrp="1"/>
          </p:cNvSpPr>
          <p:nvPr>
            <p:ph type="body" idx="1"/>
          </p:nvPr>
        </p:nvSpPr>
        <p:spPr>
          <a:xfrm>
            <a:off x="839788" y="875212"/>
            <a:ext cx="10515600" cy="1031965"/>
          </a:xfrm>
        </p:spPr>
        <p:txBody>
          <a:bodyPr/>
          <a:lstStyle/>
          <a:p>
            <a:pPr algn="ctr"/>
            <a:r>
              <a:rPr lang="it-IT" smtClean="0"/>
              <a:t>Apollonio Rodio, </a:t>
            </a:r>
            <a:r>
              <a:rPr lang="it-IT" b="0" i="1" smtClean="0"/>
              <a:t>Argonautiche </a:t>
            </a:r>
            <a:r>
              <a:rPr lang="it-IT" b="0" smtClean="0"/>
              <a:t>III 828-842</a:t>
            </a:r>
            <a:endParaRPr lang="it-IT" smtClean="0"/>
          </a:p>
          <a:p>
            <a:endParaRPr lang="it-IT" dirty="0"/>
          </a:p>
        </p:txBody>
      </p:sp>
      <p:sp>
        <p:nvSpPr>
          <p:cNvPr id="4" name="Segnaposto contenuto 3"/>
          <p:cNvSpPr>
            <a:spLocks noGrp="1"/>
          </p:cNvSpPr>
          <p:nvPr>
            <p:ph sz="half" idx="2"/>
          </p:nvPr>
        </p:nvSpPr>
        <p:spPr>
          <a:xfrm>
            <a:off x="533531" y="1665121"/>
            <a:ext cx="11194868" cy="4491491"/>
          </a:xfrm>
          <a:solidFill>
            <a:schemeClr val="tx2">
              <a:lumMod val="20000"/>
              <a:lumOff val="80000"/>
            </a:schemeClr>
          </a:solidFill>
        </p:spPr>
        <p:txBody>
          <a:bodyPr>
            <a:noAutofit/>
          </a:bodyPr>
          <a:lstStyle/>
          <a:p>
            <a:pPr marL="0" indent="0" algn="just">
              <a:buNone/>
            </a:pPr>
            <a:r>
              <a:rPr lang="it-IT" sz="3200" i="1" dirty="0" smtClean="0">
                <a:latin typeface="Aparajita" panose="020B0604020202020204" pitchFamily="34" charset="0"/>
                <a:cs typeface="Aparajita" panose="020B0604020202020204" pitchFamily="34" charset="0"/>
              </a:rPr>
              <a:t>Lei, non appena vide rifulgere l’aurora, </a:t>
            </a:r>
            <a:r>
              <a:rPr lang="it-IT" sz="3200" b="1" i="1" dirty="0" smtClean="0">
                <a:latin typeface="Aparajita" panose="020B0604020202020204" pitchFamily="34" charset="0"/>
                <a:cs typeface="Aparajita" panose="020B0604020202020204" pitchFamily="34" charset="0"/>
              </a:rPr>
              <a:t>raccolti / con le mani i biondi capelli </a:t>
            </a:r>
            <a:r>
              <a:rPr lang="it-IT" sz="3200" i="1" dirty="0" smtClean="0">
                <a:latin typeface="Aparajita" panose="020B0604020202020204" pitchFamily="34" charset="0"/>
                <a:cs typeface="Aparajita" panose="020B0604020202020204" pitchFamily="34" charset="0"/>
              </a:rPr>
              <a:t>che irrequieti / fluttuavano in disordine, </a:t>
            </a:r>
            <a:r>
              <a:rPr lang="it-IT" sz="3200" b="1" i="1" dirty="0" smtClean="0">
                <a:latin typeface="Aparajita" panose="020B0604020202020204" pitchFamily="34" charset="0"/>
                <a:cs typeface="Aparajita" panose="020B0604020202020204" pitchFamily="34" charset="0"/>
              </a:rPr>
              <a:t>si deterse le guance </a:t>
            </a:r>
            <a:r>
              <a:rPr lang="it-IT" sz="3200" i="1" dirty="0" smtClean="0">
                <a:latin typeface="Aparajita" panose="020B0604020202020204" pitchFamily="34" charset="0"/>
                <a:cs typeface="Aparajita" panose="020B0604020202020204" pitchFamily="34" charset="0"/>
              </a:rPr>
              <a:t>/ disseccate dal pianto, e </a:t>
            </a:r>
            <a:r>
              <a:rPr lang="it-IT" sz="3200" b="1" i="1" dirty="0" smtClean="0">
                <a:latin typeface="Aparajita" panose="020B0604020202020204" pitchFamily="34" charset="0"/>
                <a:cs typeface="Aparajita" panose="020B0604020202020204" pitchFamily="34" charset="0"/>
              </a:rPr>
              <a:t>rese splendida la sua pelle </a:t>
            </a:r>
            <a:r>
              <a:rPr lang="it-IT" sz="3200" i="1" dirty="0" smtClean="0">
                <a:latin typeface="Aparajita" panose="020B0604020202020204" pitchFamily="34" charset="0"/>
                <a:cs typeface="Aparajita" panose="020B0604020202020204" pitchFamily="34" charset="0"/>
              </a:rPr>
              <a:t>/ con un olio di nettare; poi </a:t>
            </a:r>
            <a:r>
              <a:rPr lang="it-IT" sz="3200" b="1" i="1" dirty="0" smtClean="0">
                <a:latin typeface="Aparajita" panose="020B0604020202020204" pitchFamily="34" charset="0"/>
                <a:cs typeface="Aparajita" panose="020B0604020202020204" pitchFamily="34" charset="0"/>
              </a:rPr>
              <a:t>indossò una tunica / splendida</a:t>
            </a:r>
            <a:r>
              <a:rPr lang="it-IT" sz="3200" i="1" dirty="0" smtClean="0">
                <a:latin typeface="Aparajita" panose="020B0604020202020204" pitchFamily="34" charset="0"/>
                <a:cs typeface="Aparajita" panose="020B0604020202020204" pitchFamily="34" charset="0"/>
              </a:rPr>
              <a:t>, fermata con fibbie di foggia elegante, / e </a:t>
            </a:r>
            <a:r>
              <a:rPr lang="it-IT" sz="3200" b="1" i="1" dirty="0" smtClean="0">
                <a:latin typeface="Aparajita" panose="020B0604020202020204" pitchFamily="34" charset="0"/>
                <a:cs typeface="Aparajita" panose="020B0604020202020204" pitchFamily="34" charset="0"/>
              </a:rPr>
              <a:t>sul capo divino gettò il velo bianchissimo</a:t>
            </a:r>
            <a:r>
              <a:rPr lang="it-IT" sz="3200" i="1" dirty="0" smtClean="0">
                <a:latin typeface="Aparajita" panose="020B0604020202020204" pitchFamily="34" charset="0"/>
                <a:cs typeface="Aparajita" panose="020B0604020202020204" pitchFamily="34" charset="0"/>
              </a:rPr>
              <a:t>. / </a:t>
            </a:r>
            <a:r>
              <a:rPr lang="it-IT" sz="3200" b="1" i="1" dirty="0" smtClean="0">
                <a:latin typeface="Aparajita" panose="020B0604020202020204" pitchFamily="34" charset="0"/>
                <a:cs typeface="Aparajita" panose="020B0604020202020204" pitchFamily="34" charset="0"/>
              </a:rPr>
              <a:t>Andava su e giù per la casa </a:t>
            </a:r>
            <a:r>
              <a:rPr lang="it-IT" sz="3200" i="1" dirty="0" smtClean="0">
                <a:latin typeface="Aparajita" panose="020B0604020202020204" pitchFamily="34" charset="0"/>
                <a:cs typeface="Aparajita" panose="020B0604020202020204" pitchFamily="34" charset="0"/>
              </a:rPr>
              <a:t>battendo il suolo con passi / sicuri, dimentica dell’infinito dolore presente / e di quello che l’attendeva in futuro, ancora più atroce. / </a:t>
            </a:r>
            <a:r>
              <a:rPr lang="it-IT" sz="3200" b="1" i="1" dirty="0" smtClean="0">
                <a:latin typeface="Aparajita" panose="020B0604020202020204" pitchFamily="34" charset="0"/>
                <a:cs typeface="Aparajita" panose="020B0604020202020204" pitchFamily="34" charset="0"/>
              </a:rPr>
              <a:t>Impartiva gli ordini alle dodici ancelle </a:t>
            </a:r>
            <a:r>
              <a:rPr lang="it-IT" sz="3200" i="1" dirty="0" smtClean="0">
                <a:latin typeface="Aparajita" panose="020B0604020202020204" pitchFamily="34" charset="0"/>
                <a:cs typeface="Aparajita" panose="020B0604020202020204" pitchFamily="34" charset="0"/>
              </a:rPr>
              <a:t>sue coetanee, / che ancora non avevano diviso il letto con un uomo / (trascorrevano la notte nel vestibolo della sua stanza / odorosa) : </a:t>
            </a:r>
            <a:r>
              <a:rPr lang="it-IT" sz="3200" b="1" i="1" dirty="0" smtClean="0">
                <a:latin typeface="Aparajita" panose="020B0604020202020204" pitchFamily="34" charset="0"/>
                <a:cs typeface="Aparajita" panose="020B0604020202020204" pitchFamily="34" charset="0"/>
              </a:rPr>
              <a:t>aggiogassero in fretta i muli al carro</a:t>
            </a:r>
            <a:r>
              <a:rPr lang="it-IT" sz="3200" i="1" dirty="0" smtClean="0">
                <a:latin typeface="Aparajita" panose="020B0604020202020204" pitchFamily="34" charset="0"/>
                <a:cs typeface="Aparajita" panose="020B0604020202020204" pitchFamily="34" charset="0"/>
              </a:rPr>
              <a:t>, poiché / </a:t>
            </a:r>
            <a:r>
              <a:rPr lang="it-IT" sz="3200" b="1" i="1" dirty="0" smtClean="0">
                <a:latin typeface="Aparajita" panose="020B0604020202020204" pitchFamily="34" charset="0"/>
                <a:cs typeface="Aparajita" panose="020B0604020202020204" pitchFamily="34" charset="0"/>
              </a:rPr>
              <a:t>voleva essere condotta allo splendido tempio di </a:t>
            </a:r>
            <a:r>
              <a:rPr lang="it-IT" sz="3200" b="1" i="1" dirty="0" err="1" smtClean="0">
                <a:latin typeface="Aparajita" panose="020B0604020202020204" pitchFamily="34" charset="0"/>
                <a:cs typeface="Aparajita" panose="020B0604020202020204" pitchFamily="34" charset="0"/>
              </a:rPr>
              <a:t>Ecate</a:t>
            </a:r>
            <a:r>
              <a:rPr lang="it-IT" sz="3200" i="1" dirty="0" smtClean="0">
                <a:latin typeface="Aparajita" panose="020B0604020202020204" pitchFamily="34" charset="0"/>
                <a:cs typeface="Aparajita" panose="020B0604020202020204" pitchFamily="34" charset="0"/>
              </a:rPr>
              <a:t>.</a:t>
            </a:r>
            <a:endParaRPr lang="it-IT" sz="3200" i="1"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10386782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287383"/>
            <a:ext cx="6697481" cy="1208769"/>
          </a:xfrm>
        </p:spPr>
        <p:txBody>
          <a:bodyPr/>
          <a:lstStyle/>
          <a:p>
            <a:pPr algn="ctr"/>
            <a:r>
              <a:rPr lang="it-IT" b="1" dirty="0">
                <a:solidFill>
                  <a:srgbClr val="C00000"/>
                </a:solidFill>
                <a:effectLst>
                  <a:outerShdw blurRad="38100" dist="38100" dir="2700000" algn="tl">
                    <a:srgbClr val="000000">
                      <a:alpha val="43137"/>
                    </a:srgbClr>
                  </a:outerShdw>
                </a:effectLst>
              </a:rPr>
              <a:t>I preparativi di Medea</a:t>
            </a:r>
            <a:endParaRPr lang="it-IT" dirty="0"/>
          </a:p>
        </p:txBody>
      </p:sp>
      <p:sp>
        <p:nvSpPr>
          <p:cNvPr id="8" name="Segnaposto testo 7"/>
          <p:cNvSpPr>
            <a:spLocks noGrp="1"/>
          </p:cNvSpPr>
          <p:nvPr>
            <p:ph type="body" idx="1"/>
          </p:nvPr>
        </p:nvSpPr>
        <p:spPr>
          <a:xfrm>
            <a:off x="839788" y="1371601"/>
            <a:ext cx="6566852" cy="940526"/>
          </a:xfrm>
        </p:spPr>
        <p:txBody>
          <a:bodyPr/>
          <a:lstStyle/>
          <a:p>
            <a:pPr algn="ctr"/>
            <a:r>
              <a:rPr lang="it-IT" dirty="0"/>
              <a:t>Apollonio Rodio, </a:t>
            </a:r>
            <a:r>
              <a:rPr lang="it-IT" b="0" i="1" dirty="0"/>
              <a:t>Argonautiche </a:t>
            </a:r>
            <a:r>
              <a:rPr lang="it-IT" b="0" dirty="0"/>
              <a:t>III 843-868</a:t>
            </a:r>
            <a:endParaRPr lang="it-IT" dirty="0"/>
          </a:p>
          <a:p>
            <a:endParaRPr lang="it-IT" dirty="0"/>
          </a:p>
        </p:txBody>
      </p:sp>
      <p:sp>
        <p:nvSpPr>
          <p:cNvPr id="9" name="Segnaposto contenuto 8"/>
          <p:cNvSpPr>
            <a:spLocks noGrp="1"/>
          </p:cNvSpPr>
          <p:nvPr>
            <p:ph sz="half" idx="2"/>
          </p:nvPr>
        </p:nvSpPr>
        <p:spPr>
          <a:xfrm>
            <a:off x="839788" y="2312126"/>
            <a:ext cx="6697481" cy="3742055"/>
          </a:xfrm>
          <a:solidFill>
            <a:schemeClr val="tx2">
              <a:lumMod val="20000"/>
              <a:lumOff val="80000"/>
            </a:schemeClr>
          </a:solidFill>
        </p:spPr>
        <p:txBody>
          <a:bodyPr>
            <a:normAutofit/>
          </a:bodyPr>
          <a:lstStyle/>
          <a:p>
            <a:pPr marL="0" indent="0">
              <a:buNone/>
            </a:pPr>
            <a:r>
              <a:rPr lang="it-IT" i="1" dirty="0">
                <a:latin typeface="Aparajita" panose="020B0604020202020204" pitchFamily="34" charset="0"/>
                <a:cs typeface="Aparajita" panose="020B0604020202020204" pitchFamily="34" charset="0"/>
              </a:rPr>
              <a:t>E mentre le ragazze erano intente a preparare / il carro, </a:t>
            </a:r>
            <a:r>
              <a:rPr lang="it-IT" b="1" i="1" dirty="0">
                <a:latin typeface="Aparajita" panose="020B0604020202020204" pitchFamily="34" charset="0"/>
                <a:cs typeface="Aparajita" panose="020B0604020202020204" pitchFamily="34" charset="0"/>
              </a:rPr>
              <a:t>estrasse dal fondo del suo cofanetto il filtro </a:t>
            </a:r>
            <a:r>
              <a:rPr lang="it-IT" i="1" dirty="0">
                <a:latin typeface="Aparajita" panose="020B0604020202020204" pitchFamily="34" charset="0"/>
                <a:cs typeface="Aparajita" panose="020B0604020202020204" pitchFamily="34" charset="0"/>
              </a:rPr>
              <a:t>/ che dicono abbia lo stesso nome di Prometeo. / </a:t>
            </a:r>
            <a:r>
              <a:rPr lang="it-IT" b="1" i="1" dirty="0">
                <a:latin typeface="Aparajita" panose="020B0604020202020204" pitchFamily="34" charset="0"/>
                <a:cs typeface="Aparajita" panose="020B0604020202020204" pitchFamily="34" charset="0"/>
              </a:rPr>
              <a:t>Chi ne unge il corpo </a:t>
            </a:r>
            <a:r>
              <a:rPr lang="it-IT" i="1" dirty="0">
                <a:latin typeface="Aparajita" panose="020B0604020202020204" pitchFamily="34" charset="0"/>
                <a:cs typeface="Aparajita" panose="020B0604020202020204" pitchFamily="34" charset="0"/>
              </a:rPr>
              <a:t>dopo essersi propiziato / con sacrifici notturni </a:t>
            </a:r>
            <a:r>
              <a:rPr lang="it-IT" i="1">
                <a:latin typeface="Aparajita" panose="020B0604020202020204" pitchFamily="34" charset="0"/>
                <a:cs typeface="Aparajita" panose="020B0604020202020204" pitchFamily="34" charset="0"/>
              </a:rPr>
              <a:t>la </a:t>
            </a:r>
            <a:r>
              <a:rPr lang="it-IT" i="1" smtClean="0">
                <a:latin typeface="Aparajita" panose="020B0604020202020204" pitchFamily="34" charset="0"/>
                <a:cs typeface="Aparajita" panose="020B0604020202020204" pitchFamily="34" charset="0"/>
              </a:rPr>
              <a:t>dea </a:t>
            </a:r>
            <a:r>
              <a:rPr lang="it-IT" i="1" dirty="0">
                <a:latin typeface="Aparajita" panose="020B0604020202020204" pitchFamily="34" charset="0"/>
                <a:cs typeface="Aparajita" panose="020B0604020202020204" pitchFamily="34" charset="0"/>
              </a:rPr>
              <a:t>unigenita </a:t>
            </a:r>
            <a:r>
              <a:rPr lang="it-IT" i="1" dirty="0" err="1">
                <a:latin typeface="Aparajita" panose="020B0604020202020204" pitchFamily="34" charset="0"/>
                <a:cs typeface="Aparajita" panose="020B0604020202020204" pitchFamily="34" charset="0"/>
              </a:rPr>
              <a:t>Daira</a:t>
            </a:r>
            <a:r>
              <a:rPr lang="it-IT" i="1" dirty="0">
                <a:latin typeface="Aparajita" panose="020B0604020202020204" pitchFamily="34" charset="0"/>
                <a:cs typeface="Aparajita" panose="020B0604020202020204" pitchFamily="34" charset="0"/>
              </a:rPr>
              <a:t>, / </a:t>
            </a:r>
            <a:r>
              <a:rPr lang="it-IT" b="1" i="1" dirty="0">
                <a:latin typeface="Aparajita" panose="020B0604020202020204" pitchFamily="34" charset="0"/>
                <a:cs typeface="Aparajita" panose="020B0604020202020204" pitchFamily="34" charset="0"/>
              </a:rPr>
              <a:t>è invulnerabile ai colpi del bronzo, né può cedere / alla vampa del fuoco</a:t>
            </a:r>
            <a:r>
              <a:rPr lang="it-IT" i="1" dirty="0">
                <a:latin typeface="Aparajita" panose="020B0604020202020204" pitchFamily="34" charset="0"/>
                <a:cs typeface="Aparajita" panose="020B0604020202020204" pitchFamily="34" charset="0"/>
              </a:rPr>
              <a:t>: per tutto quel giorno /  è insuperabile per forza e ardimento. / … / Preso il filtro dal cofanetto, </a:t>
            </a:r>
            <a:r>
              <a:rPr lang="it-IT" b="1" i="1" dirty="0">
                <a:latin typeface="Aparajita" panose="020B0604020202020204" pitchFamily="34" charset="0"/>
                <a:cs typeface="Aparajita" panose="020B0604020202020204" pitchFamily="34" charset="0"/>
              </a:rPr>
              <a:t>lo pose sotto la fascia / profumata che le cingeva il seno divino</a:t>
            </a:r>
            <a:r>
              <a:rPr lang="it-IT" i="1" dirty="0">
                <a:latin typeface="Aparajita" panose="020B0604020202020204" pitchFamily="34" charset="0"/>
                <a:cs typeface="Aparajita" panose="020B0604020202020204" pitchFamily="34" charset="0"/>
              </a:rPr>
              <a:t>. </a:t>
            </a:r>
          </a:p>
          <a:p>
            <a:pPr marL="0" indent="0">
              <a:buNone/>
            </a:pPr>
            <a:endParaRPr lang="it-IT" dirty="0"/>
          </a:p>
        </p:txBody>
      </p:sp>
      <p:sp>
        <p:nvSpPr>
          <p:cNvPr id="10" name="Segnaposto testo 9"/>
          <p:cNvSpPr>
            <a:spLocks noGrp="1"/>
          </p:cNvSpPr>
          <p:nvPr>
            <p:ph type="body" sz="quarter" idx="3"/>
          </p:nvPr>
        </p:nvSpPr>
        <p:spPr>
          <a:xfrm>
            <a:off x="7406640" y="5238206"/>
            <a:ext cx="4362994" cy="1136468"/>
          </a:xfrm>
        </p:spPr>
        <p:txBody>
          <a:bodyPr>
            <a:normAutofit/>
          </a:bodyPr>
          <a:lstStyle/>
          <a:p>
            <a:pPr algn="ctr"/>
            <a:r>
              <a:rPr lang="it-IT" sz="1800" b="0" dirty="0"/>
              <a:t>Anthony Frederick </a:t>
            </a:r>
            <a:r>
              <a:rPr lang="it-IT" sz="1800" b="0" dirty="0" err="1"/>
              <a:t>Augustus</a:t>
            </a:r>
            <a:r>
              <a:rPr lang="it-IT" sz="1800" b="0" dirty="0"/>
              <a:t> </a:t>
            </a:r>
            <a:r>
              <a:rPr lang="it-IT" sz="1800" b="0" dirty="0" err="1" smtClean="0"/>
              <a:t>Sandys</a:t>
            </a:r>
            <a:r>
              <a:rPr lang="it-IT" sz="1800" b="0" dirty="0" smtClean="0"/>
              <a:t>                     </a:t>
            </a:r>
            <a:r>
              <a:rPr lang="it-IT" sz="1800" b="0" i="1" dirty="0" smtClean="0"/>
              <a:t>Medea</a:t>
            </a:r>
            <a:r>
              <a:rPr lang="it-IT" sz="1800" b="0" dirty="0" smtClean="0"/>
              <a:t>, 1868</a:t>
            </a:r>
            <a:r>
              <a:rPr lang="it-IT" sz="2000" b="0" dirty="0" smtClean="0"/>
              <a:t> </a:t>
            </a:r>
            <a:endParaRPr lang="it-IT" sz="2000" b="0" dirty="0"/>
          </a:p>
          <a:p>
            <a:endParaRPr lang="it-IT" sz="2000" b="0" dirty="0"/>
          </a:p>
        </p:txBody>
      </p:sp>
      <p:pic>
        <p:nvPicPr>
          <p:cNvPr id="12" name="Immagine 11" descr="https://upload.wikimedia.org/wikipedia/commons/thumb/7/71/Medea_-_Frederick_Sandys_-_Google_Cultural_Institute.jpg/290px-Medea_-_Frederick_Sandys_-_Google_Cultural_Institute.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133397" y="770709"/>
            <a:ext cx="3040108" cy="4296592"/>
          </a:xfrm>
          <a:prstGeom prst="rect">
            <a:avLst/>
          </a:prstGeom>
          <a:noFill/>
          <a:ln w="28575">
            <a:solidFill>
              <a:schemeClr val="accent4">
                <a:lumMod val="75000"/>
              </a:schemeClr>
            </a:solidFill>
          </a:ln>
        </p:spPr>
      </p:pic>
    </p:spTree>
    <p:extLst>
      <p:ext uri="{BB962C8B-B14F-4D97-AF65-F5344CB8AC3E}">
        <p14:creationId xmlns:p14="http://schemas.microsoft.com/office/powerpoint/2010/main" val="3813782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165253"/>
            <a:ext cx="10515600" cy="1652530"/>
          </a:xfrm>
        </p:spPr>
        <p:txBody>
          <a:bodyPr>
            <a:noAutofit/>
          </a:bodyPr>
          <a:lstStyle/>
          <a:p>
            <a:pPr algn="ctr"/>
            <a:r>
              <a:rPr lang="it-IT" sz="4000" b="1" dirty="0" smtClean="0">
                <a:solidFill>
                  <a:srgbClr val="C00000"/>
                </a:solidFill>
                <a:effectLst>
                  <a:outerShdw blurRad="38100" dist="38100" dir="2700000" algn="tl">
                    <a:srgbClr val="000000">
                      <a:alpha val="43137"/>
                    </a:srgbClr>
                  </a:outerShdw>
                </a:effectLst>
              </a:rPr>
              <a:t>Invocazione ad Apollo</a:t>
            </a:r>
            <a:br>
              <a:rPr lang="it-IT" sz="4000" b="1" dirty="0" smtClean="0">
                <a:solidFill>
                  <a:srgbClr val="C00000"/>
                </a:solidFill>
                <a:effectLst>
                  <a:outerShdw blurRad="38100" dist="38100" dir="2700000" algn="tl">
                    <a:srgbClr val="000000">
                      <a:alpha val="43137"/>
                    </a:srgbClr>
                  </a:outerShdw>
                </a:effectLst>
              </a:rPr>
            </a:br>
            <a:r>
              <a:rPr lang="it-IT" sz="4000" b="1" dirty="0">
                <a:solidFill>
                  <a:srgbClr val="C00000"/>
                </a:solidFill>
                <a:effectLst>
                  <a:outerShdw blurRad="38100" dist="38100" dir="2700000" algn="tl">
                    <a:srgbClr val="000000">
                      <a:alpha val="43137"/>
                    </a:srgbClr>
                  </a:outerShdw>
                </a:effectLst>
              </a:rPr>
              <a:t>C</a:t>
            </a:r>
            <a:r>
              <a:rPr lang="it-IT" sz="4000" b="1" dirty="0" smtClean="0">
                <a:solidFill>
                  <a:srgbClr val="C00000"/>
                </a:solidFill>
                <a:effectLst>
                  <a:outerShdw blurRad="38100" dist="38100" dir="2700000" algn="tl">
                    <a:srgbClr val="000000">
                      <a:alpha val="43137"/>
                    </a:srgbClr>
                  </a:outerShdw>
                </a:effectLst>
              </a:rPr>
              <a:t>ausa della spedizione</a:t>
            </a:r>
            <a:endParaRPr lang="it-IT" sz="4000" b="1" dirty="0">
              <a:solidFill>
                <a:srgbClr val="C00000"/>
              </a:solidFill>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a:xfrm>
            <a:off x="3481330" y="1922442"/>
            <a:ext cx="5354530" cy="986011"/>
          </a:xfrm>
        </p:spPr>
        <p:txBody>
          <a:bodyPr/>
          <a:lstStyle/>
          <a:p>
            <a:pPr algn="ctr"/>
            <a:r>
              <a:rPr lang="it-IT" dirty="0"/>
              <a:t>Apollonio Rodio, </a:t>
            </a:r>
            <a:r>
              <a:rPr lang="it-IT" b="0" i="1" dirty="0"/>
              <a:t>Argonautiche   </a:t>
            </a:r>
            <a:r>
              <a:rPr lang="it-IT" b="0" dirty="0" smtClean="0"/>
              <a:t>I, 12-22  </a:t>
            </a:r>
            <a:endParaRPr lang="it-IT" dirty="0"/>
          </a:p>
          <a:p>
            <a:endParaRPr lang="it-IT" dirty="0"/>
          </a:p>
        </p:txBody>
      </p:sp>
      <p:sp>
        <p:nvSpPr>
          <p:cNvPr id="9" name="Segnaposto contenuto 8"/>
          <p:cNvSpPr>
            <a:spLocks noGrp="1"/>
          </p:cNvSpPr>
          <p:nvPr>
            <p:ph sz="half" idx="2"/>
          </p:nvPr>
        </p:nvSpPr>
        <p:spPr>
          <a:xfrm>
            <a:off x="663094" y="2908453"/>
            <a:ext cx="10916550" cy="2996588"/>
          </a:xfrm>
          <a:solidFill>
            <a:schemeClr val="accent1">
              <a:lumMod val="20000"/>
              <a:lumOff val="80000"/>
            </a:schemeClr>
          </a:solidFill>
        </p:spPr>
        <p:txBody>
          <a:bodyPr>
            <a:normAutofit/>
          </a:bodyPr>
          <a:lstStyle/>
          <a:p>
            <a:pPr marL="0" indent="0" algn="just">
              <a:buNone/>
            </a:pPr>
            <a:r>
              <a:rPr lang="it-IT" i="1" dirty="0" smtClean="0">
                <a:latin typeface="Aparajita" panose="020B0604020202020204" pitchFamily="34" charset="0"/>
                <a:cs typeface="Aparajita" panose="020B0604020202020204" pitchFamily="34" charset="0"/>
              </a:rPr>
              <a:t>Presto </a:t>
            </a:r>
            <a:r>
              <a:rPr lang="it-IT" i="1" dirty="0">
                <a:latin typeface="Aparajita" panose="020B0604020202020204" pitchFamily="34" charset="0"/>
                <a:cs typeface="Aparajita" panose="020B0604020202020204" pitchFamily="34" charset="0"/>
              </a:rPr>
              <a:t>giunse da </a:t>
            </a:r>
            <a:r>
              <a:rPr lang="it-IT" i="1" dirty="0" err="1">
                <a:latin typeface="Aparajita" panose="020B0604020202020204" pitchFamily="34" charset="0"/>
                <a:cs typeface="Aparajita" panose="020B0604020202020204" pitchFamily="34" charset="0"/>
              </a:rPr>
              <a:t>Pelia</a:t>
            </a:r>
            <a:r>
              <a:rPr lang="it-IT" i="1" dirty="0">
                <a:latin typeface="Aparajita" panose="020B0604020202020204" pitchFamily="34" charset="0"/>
                <a:cs typeface="Aparajita" panose="020B0604020202020204" pitchFamily="34" charset="0"/>
              </a:rPr>
              <a:t>, per prendere parte al banchetto che il re celebrava in onore di </a:t>
            </a:r>
            <a:r>
              <a:rPr lang="it-IT" i="1" dirty="0" err="1">
                <a:latin typeface="Aparajita" panose="020B0604020202020204" pitchFamily="34" charset="0"/>
                <a:cs typeface="Aparajita" panose="020B0604020202020204" pitchFamily="34" charset="0"/>
              </a:rPr>
              <a:t>Posidone</a:t>
            </a:r>
            <a:r>
              <a:rPr lang="it-IT" i="1" dirty="0">
                <a:latin typeface="Aparajita" panose="020B0604020202020204" pitchFamily="34" charset="0"/>
                <a:cs typeface="Aparajita" panose="020B0604020202020204" pitchFamily="34" charset="0"/>
              </a:rPr>
              <a:t> suo padre e degli altri dei: ma di Era Pelasga non ebbe pensiero. Appena vide Giasone capì, e pensò per lui la </a:t>
            </a:r>
            <a:r>
              <a:rPr lang="it-IT" i="1" dirty="0" smtClean="0">
                <a:latin typeface="Aparajita" panose="020B0604020202020204" pitchFamily="34" charset="0"/>
                <a:cs typeface="Aparajita" panose="020B0604020202020204" pitchFamily="34" charset="0"/>
              </a:rPr>
              <a:t>fatica </a:t>
            </a:r>
            <a:r>
              <a:rPr lang="it-IT" i="1" dirty="0">
                <a:latin typeface="Aparajita" panose="020B0604020202020204" pitchFamily="34" charset="0"/>
                <a:cs typeface="Aparajita" panose="020B0604020202020204" pitchFamily="34" charset="0"/>
              </a:rPr>
              <a:t>d’un duro e lungo viaggio, sperando che in mare o tra genti straniere perdesse la via del ritorno. Come Argo costruì la sua nave, con il consiglio di </a:t>
            </a:r>
            <a:r>
              <a:rPr lang="it-IT" i="1" dirty="0" smtClean="0">
                <a:latin typeface="Aparajita" panose="020B0604020202020204" pitchFamily="34" charset="0"/>
                <a:cs typeface="Aparajita" panose="020B0604020202020204" pitchFamily="34" charset="0"/>
              </a:rPr>
              <a:t>Atena cantano </a:t>
            </a:r>
            <a:r>
              <a:rPr lang="it-IT" i="1" dirty="0">
                <a:latin typeface="Aparajita" panose="020B0604020202020204" pitchFamily="34" charset="0"/>
                <a:cs typeface="Aparajita" panose="020B0604020202020204" pitchFamily="34" charset="0"/>
              </a:rPr>
              <a:t>i poeti di un tempo: io voglio invece qui dire la stirpe degli eroi ed il nome, e i lunghi viaggi per mare</a:t>
            </a:r>
            <a:r>
              <a:rPr lang="it-IT" i="1" dirty="0" smtClean="0">
                <a:latin typeface="Aparajita" panose="020B0604020202020204" pitchFamily="34" charset="0"/>
                <a:cs typeface="Aparajita" panose="020B0604020202020204" pitchFamily="34" charset="0"/>
              </a:rPr>
              <a:t>, </a:t>
            </a:r>
            <a:r>
              <a:rPr lang="it-IT" i="1" dirty="0">
                <a:latin typeface="Aparajita" panose="020B0604020202020204" pitchFamily="34" charset="0"/>
                <a:cs typeface="Aparajita" panose="020B0604020202020204" pitchFamily="34" charset="0"/>
              </a:rPr>
              <a:t>e tutte quante le imprese che essi </a:t>
            </a:r>
            <a:r>
              <a:rPr lang="it-IT" i="1" dirty="0" smtClean="0">
                <a:latin typeface="Aparajita" panose="020B0604020202020204" pitchFamily="34" charset="0"/>
                <a:cs typeface="Aparajita" panose="020B0604020202020204" pitchFamily="34" charset="0"/>
              </a:rPr>
              <a:t>compirono nel loro errare. Siano le Muse ministre del canto.</a:t>
            </a:r>
            <a:endParaRPr lang="it-IT" i="1" dirty="0">
              <a:latin typeface="Aparajita" panose="020B0604020202020204" pitchFamily="34" charset="0"/>
              <a:cs typeface="Aparajita" panose="020B0604020202020204" pitchFamily="34" charset="0"/>
            </a:endParaRPr>
          </a:p>
        </p:txBody>
      </p:sp>
      <p:pic>
        <p:nvPicPr>
          <p:cNvPr id="2" name="Picture 2" descr="Risultati immagini per la nave ar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12" y="547860"/>
            <a:ext cx="2785235" cy="2151273"/>
          </a:xfrm>
          <a:prstGeom prst="rect">
            <a:avLst/>
          </a:prstGeom>
          <a:noFill/>
          <a:ln w="28575">
            <a:solidFill>
              <a:schemeClr val="accent2">
                <a:lumMod val="50000"/>
              </a:schemeClr>
            </a:solidFill>
          </a:ln>
          <a:extLst>
            <a:ext uri="{909E8E84-426E-40DD-AFC4-6F175D3DCCD1}">
              <a14:hiddenFill xmlns:a14="http://schemas.microsoft.com/office/drawing/2010/main">
                <a:solidFill>
                  <a:srgbClr val="FFFFFF"/>
                </a:solidFill>
              </a14:hiddenFill>
            </a:ext>
          </a:extLst>
        </p:spPr>
      </p:pic>
      <p:pic>
        <p:nvPicPr>
          <p:cNvPr id="1028" name="Picture 4" descr="Risultati immagini per la nave ar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8413" y="547859"/>
            <a:ext cx="2691231" cy="2151273"/>
          </a:xfrm>
          <a:prstGeom prst="rect">
            <a:avLst/>
          </a:prstGeom>
          <a:noFill/>
          <a:ln w="28575">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4862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561860" y="220338"/>
            <a:ext cx="10793528" cy="649998"/>
          </a:xfrm>
        </p:spPr>
        <p:txBody>
          <a:bodyPr>
            <a:normAutofit fontScale="90000"/>
          </a:bodyPr>
          <a:lstStyle/>
          <a:p>
            <a:r>
              <a:rPr lang="it-IT" b="1" dirty="0" smtClean="0">
                <a:solidFill>
                  <a:srgbClr val="C00000"/>
                </a:solidFill>
                <a:effectLst>
                  <a:outerShdw blurRad="38100" dist="38100" dir="2700000" algn="tl">
                    <a:srgbClr val="000000">
                      <a:alpha val="43137"/>
                    </a:srgbClr>
                  </a:outerShdw>
                </a:effectLst>
              </a:rPr>
              <a:t>La corsa sul carro</a:t>
            </a:r>
            <a:endParaRPr lang="it-IT" dirty="0"/>
          </a:p>
        </p:txBody>
      </p:sp>
      <p:sp>
        <p:nvSpPr>
          <p:cNvPr id="8" name="Segnaposto testo 7"/>
          <p:cNvSpPr>
            <a:spLocks noGrp="1"/>
          </p:cNvSpPr>
          <p:nvPr>
            <p:ph type="body" idx="1"/>
          </p:nvPr>
        </p:nvSpPr>
        <p:spPr>
          <a:xfrm>
            <a:off x="5574534" y="220337"/>
            <a:ext cx="5982160" cy="1211856"/>
          </a:xfrm>
        </p:spPr>
        <p:txBody>
          <a:bodyPr>
            <a:normAutofit/>
          </a:bodyPr>
          <a:lstStyle/>
          <a:p>
            <a:r>
              <a:rPr lang="it-IT" dirty="0"/>
              <a:t>Apollonio Rodio, </a:t>
            </a:r>
            <a:r>
              <a:rPr lang="it-IT" b="0" i="1" dirty="0"/>
              <a:t>Argonautiche </a:t>
            </a:r>
            <a:r>
              <a:rPr lang="it-IT" b="0" dirty="0"/>
              <a:t>III </a:t>
            </a:r>
            <a:r>
              <a:rPr lang="it-IT" b="0" dirty="0" smtClean="0"/>
              <a:t>868-886</a:t>
            </a:r>
            <a:endParaRPr lang="it-IT" dirty="0"/>
          </a:p>
          <a:p>
            <a:endParaRPr lang="it-IT" dirty="0"/>
          </a:p>
        </p:txBody>
      </p:sp>
      <p:sp>
        <p:nvSpPr>
          <p:cNvPr id="9" name="Segnaposto contenuto 8"/>
          <p:cNvSpPr>
            <a:spLocks noGrp="1"/>
          </p:cNvSpPr>
          <p:nvPr>
            <p:ph sz="half" idx="2"/>
          </p:nvPr>
        </p:nvSpPr>
        <p:spPr>
          <a:xfrm>
            <a:off x="561861" y="1035587"/>
            <a:ext cx="11171103" cy="1597444"/>
          </a:xfrm>
          <a:solidFill>
            <a:schemeClr val="accent6">
              <a:lumMod val="20000"/>
              <a:lumOff val="80000"/>
            </a:schemeClr>
          </a:solidFill>
        </p:spPr>
        <p:txBody>
          <a:bodyPr>
            <a:normAutofit lnSpcReduction="10000"/>
          </a:bodyPr>
          <a:lstStyle/>
          <a:p>
            <a:pPr marL="0" indent="0" algn="just">
              <a:buNone/>
            </a:pPr>
            <a:r>
              <a:rPr lang="it-IT" i="1" dirty="0" smtClean="0">
                <a:latin typeface="Aparajita" panose="020B0604020202020204" pitchFamily="34" charset="0"/>
                <a:cs typeface="Aparajita" panose="020B0604020202020204" pitchFamily="34" charset="0"/>
              </a:rPr>
              <a:t>Varcata la soglia, </a:t>
            </a:r>
            <a:r>
              <a:rPr lang="it-IT" b="1" i="1" dirty="0" smtClean="0">
                <a:latin typeface="Aparajita" panose="020B0604020202020204" pitchFamily="34" charset="0"/>
                <a:cs typeface="Aparajita" panose="020B0604020202020204" pitchFamily="34" charset="0"/>
              </a:rPr>
              <a:t>salì sul rapido carro</a:t>
            </a:r>
            <a:r>
              <a:rPr lang="it-IT" i="1" dirty="0" smtClean="0">
                <a:latin typeface="Aparajita" panose="020B0604020202020204" pitchFamily="34" charset="0"/>
                <a:cs typeface="Aparajita" panose="020B0604020202020204" pitchFamily="34" charset="0"/>
              </a:rPr>
              <a:t>, e insieme montarono / due ancelle, da ambo le parti; </a:t>
            </a:r>
            <a:r>
              <a:rPr lang="it-IT" b="1" i="1" dirty="0" smtClean="0">
                <a:latin typeface="Aparajita" panose="020B0604020202020204" pitchFamily="34" charset="0"/>
                <a:cs typeface="Aparajita" panose="020B0604020202020204" pitchFamily="34" charset="0"/>
              </a:rPr>
              <a:t>lei stessa prese le redini</a:t>
            </a:r>
            <a:r>
              <a:rPr lang="it-IT" i="1" dirty="0" smtClean="0">
                <a:latin typeface="Aparajita" panose="020B0604020202020204" pitchFamily="34" charset="0"/>
                <a:cs typeface="Aparajita" panose="020B0604020202020204" pitchFamily="34" charset="0"/>
              </a:rPr>
              <a:t>, / e con la destra impugnò la frusta elegante: / mentre </a:t>
            </a:r>
            <a:r>
              <a:rPr lang="it-IT" b="1" i="1" dirty="0" smtClean="0">
                <a:latin typeface="Aparajita" panose="020B0604020202020204" pitchFamily="34" charset="0"/>
                <a:cs typeface="Aparajita" panose="020B0604020202020204" pitchFamily="34" charset="0"/>
              </a:rPr>
              <a:t>guidava per la città</a:t>
            </a:r>
            <a:r>
              <a:rPr lang="it-IT" i="1" dirty="0" smtClean="0">
                <a:latin typeface="Aparajita" panose="020B0604020202020204" pitchFamily="34" charset="0"/>
                <a:cs typeface="Aparajita" panose="020B0604020202020204" pitchFamily="34" charset="0"/>
              </a:rPr>
              <a:t>, </a:t>
            </a:r>
            <a:r>
              <a:rPr lang="it-IT" b="1" i="1" dirty="0" smtClean="0">
                <a:latin typeface="Aparajita" panose="020B0604020202020204" pitchFamily="34" charset="0"/>
                <a:cs typeface="Aparajita" panose="020B0604020202020204" pitchFamily="34" charset="0"/>
              </a:rPr>
              <a:t>le altre ancelle / le correvano appresso nell’ampia strada</a:t>
            </a:r>
            <a:r>
              <a:rPr lang="it-IT" i="1" dirty="0" smtClean="0">
                <a:latin typeface="Aparajita" panose="020B0604020202020204" pitchFamily="34" charset="0"/>
                <a:cs typeface="Aparajita" panose="020B0604020202020204" pitchFamily="34" charset="0"/>
              </a:rPr>
              <a:t>, / aggrappandosi dietro al carro e sollevando / le tuniche leggere fin sopra i candidi ginocchi. / </a:t>
            </a:r>
            <a:endParaRPr lang="it-IT" i="1" dirty="0">
              <a:latin typeface="Aparajita" panose="020B0604020202020204" pitchFamily="34" charset="0"/>
              <a:cs typeface="Aparajita" panose="020B0604020202020204" pitchFamily="34" charset="0"/>
            </a:endParaRPr>
          </a:p>
        </p:txBody>
      </p:sp>
      <p:sp>
        <p:nvSpPr>
          <p:cNvPr id="10" name="Segnaposto testo 9"/>
          <p:cNvSpPr>
            <a:spLocks noGrp="1"/>
          </p:cNvSpPr>
          <p:nvPr>
            <p:ph type="body" sz="quarter" idx="3"/>
          </p:nvPr>
        </p:nvSpPr>
        <p:spPr>
          <a:xfrm>
            <a:off x="7678756" y="5497417"/>
            <a:ext cx="4340645" cy="815247"/>
          </a:xfrm>
        </p:spPr>
        <p:txBody>
          <a:bodyPr>
            <a:normAutofit/>
          </a:bodyPr>
          <a:lstStyle/>
          <a:p>
            <a:r>
              <a:rPr lang="it-IT" sz="1600" b="0" dirty="0" smtClean="0"/>
              <a:t>Gaetano </a:t>
            </a:r>
            <a:r>
              <a:rPr lang="it-IT" sz="1600" b="0" dirty="0" err="1" smtClean="0"/>
              <a:t>Gandolfi</a:t>
            </a:r>
            <a:r>
              <a:rPr lang="it-IT" sz="1600" b="0" dirty="0" smtClean="0"/>
              <a:t>, </a:t>
            </a:r>
            <a:r>
              <a:rPr lang="it-IT" sz="1600" b="0" i="1" dirty="0" smtClean="0"/>
              <a:t>Diana come dea Luna sul carro, </a:t>
            </a:r>
            <a:r>
              <a:rPr lang="it-IT" sz="1600" b="0" dirty="0" smtClean="0"/>
              <a:t>1775 </a:t>
            </a:r>
            <a:r>
              <a:rPr lang="it-IT" sz="1600" b="0" dirty="0" err="1" smtClean="0"/>
              <a:t>ca</a:t>
            </a:r>
            <a:r>
              <a:rPr lang="it-IT" sz="1600" b="0" dirty="0" smtClean="0"/>
              <a:t>., Pinacoteca Nazionale, Bologna </a:t>
            </a:r>
            <a:endParaRPr lang="it-IT" sz="1600" b="0" dirty="0"/>
          </a:p>
        </p:txBody>
      </p:sp>
      <p:sp>
        <p:nvSpPr>
          <p:cNvPr id="11" name="Segnaposto contenuto 10"/>
          <p:cNvSpPr>
            <a:spLocks noGrp="1"/>
          </p:cNvSpPr>
          <p:nvPr>
            <p:ph sz="quarter" idx="4"/>
          </p:nvPr>
        </p:nvSpPr>
        <p:spPr>
          <a:xfrm>
            <a:off x="561860" y="2445746"/>
            <a:ext cx="6822969" cy="3547430"/>
          </a:xfrm>
          <a:solidFill>
            <a:schemeClr val="accent6">
              <a:lumMod val="20000"/>
              <a:lumOff val="80000"/>
            </a:schemeClr>
          </a:solidFill>
        </p:spPr>
        <p:txBody>
          <a:bodyPr>
            <a:normAutofit lnSpcReduction="10000"/>
          </a:bodyPr>
          <a:lstStyle/>
          <a:p>
            <a:pPr marL="0" indent="0" algn="just">
              <a:buNone/>
            </a:pPr>
            <a:r>
              <a:rPr lang="it-IT" b="1" i="1" dirty="0" smtClean="0">
                <a:latin typeface="Aparajita" panose="020B0604020202020204" pitchFamily="34" charset="0"/>
                <a:cs typeface="Aparajita" panose="020B0604020202020204" pitchFamily="34" charset="0"/>
              </a:rPr>
              <a:t>Come quando la figlia di Leto</a:t>
            </a:r>
            <a:r>
              <a:rPr lang="it-IT" i="1" dirty="0" smtClean="0">
                <a:latin typeface="Aparajita" panose="020B0604020202020204" pitchFamily="34" charset="0"/>
                <a:cs typeface="Aparajita" panose="020B0604020202020204" pitchFamily="34" charset="0"/>
              </a:rPr>
              <a:t>, presso le amabili acque / del Partenio o dopo il bagno nel fiume </a:t>
            </a:r>
            <a:r>
              <a:rPr lang="it-IT" i="1" dirty="0" err="1" smtClean="0">
                <a:latin typeface="Aparajita" panose="020B0604020202020204" pitchFamily="34" charset="0"/>
                <a:cs typeface="Aparajita" panose="020B0604020202020204" pitchFamily="34" charset="0"/>
              </a:rPr>
              <a:t>Amniso</a:t>
            </a:r>
            <a:r>
              <a:rPr lang="it-IT" i="1" dirty="0" smtClean="0">
                <a:latin typeface="Aparajita" panose="020B0604020202020204" pitchFamily="34" charset="0"/>
                <a:cs typeface="Aparajita" panose="020B0604020202020204" pitchFamily="34" charset="0"/>
              </a:rPr>
              <a:t>, / </a:t>
            </a:r>
            <a:r>
              <a:rPr lang="it-IT" b="1" i="1" dirty="0" smtClean="0">
                <a:latin typeface="Aparajita" panose="020B0604020202020204" pitchFamily="34" charset="0"/>
                <a:cs typeface="Aparajita" panose="020B0604020202020204" pitchFamily="34" charset="0"/>
              </a:rPr>
              <a:t>avanza tra i monti ritta sul carro d’oro </a:t>
            </a:r>
            <a:r>
              <a:rPr lang="it-IT" i="1" dirty="0" smtClean="0">
                <a:latin typeface="Aparajita" panose="020B0604020202020204" pitchFamily="34" charset="0"/>
                <a:cs typeface="Aparajita" panose="020B0604020202020204" pitchFamily="34" charset="0"/>
              </a:rPr>
              <a:t>/ trainato da rapide cerbiatte - si dirige verso il fumo / odoroso di un’ecatombe lontana, </a:t>
            </a:r>
            <a:r>
              <a:rPr lang="it-IT" b="1" i="1" dirty="0" smtClean="0">
                <a:latin typeface="Aparajita" panose="020B0604020202020204" pitchFamily="34" charset="0"/>
                <a:cs typeface="Aparajita" panose="020B0604020202020204" pitchFamily="34" charset="0"/>
              </a:rPr>
              <a:t>e la seguono / le ninfe sue compagne </a:t>
            </a:r>
            <a:r>
              <a:rPr lang="it-IT" i="1" dirty="0" smtClean="0">
                <a:latin typeface="Aparajita" panose="020B0604020202020204" pitchFamily="34" charset="0"/>
                <a:cs typeface="Aparajita" panose="020B0604020202020204" pitchFamily="34" charset="0"/>
              </a:rPr>
              <a:t>… / </a:t>
            </a:r>
            <a:r>
              <a:rPr lang="it-IT" b="1" i="1" dirty="0" smtClean="0">
                <a:latin typeface="Aparajita" panose="020B0604020202020204" pitchFamily="34" charset="0"/>
                <a:cs typeface="Aparajita" panose="020B0604020202020204" pitchFamily="34" charset="0"/>
              </a:rPr>
              <a:t>le fiere tremano / al suo passaggio</a:t>
            </a:r>
            <a:r>
              <a:rPr lang="it-IT" i="1" dirty="0" smtClean="0">
                <a:latin typeface="Aparajita" panose="020B0604020202020204" pitchFamily="34" charset="0"/>
                <a:cs typeface="Aparajita" panose="020B0604020202020204" pitchFamily="34" charset="0"/>
              </a:rPr>
              <a:t>, e mugolando scuotono la coda - , </a:t>
            </a:r>
            <a:r>
              <a:rPr lang="it-IT" b="1" i="1" dirty="0" smtClean="0">
                <a:latin typeface="Aparajita" panose="020B0604020202020204" pitchFamily="34" charset="0"/>
                <a:cs typeface="Aparajita" panose="020B0604020202020204" pitchFamily="34" charset="0"/>
              </a:rPr>
              <a:t>così / quelle attraversano di corsa la città, e intorno la gente / si ritraeva </a:t>
            </a:r>
            <a:r>
              <a:rPr lang="it-IT" i="1" dirty="0" smtClean="0">
                <a:latin typeface="Aparajita" panose="020B0604020202020204" pitchFamily="34" charset="0"/>
                <a:cs typeface="Aparajita" panose="020B0604020202020204" pitchFamily="34" charset="0"/>
              </a:rPr>
              <a:t>schivando gli occhi della fanciulla regale. /</a:t>
            </a:r>
            <a:endParaRPr lang="it-IT" i="1" dirty="0">
              <a:latin typeface="Aparajita" panose="020B0604020202020204" pitchFamily="34" charset="0"/>
              <a:cs typeface="Aparajita" panose="020B0604020202020204" pitchFamily="34" charset="0"/>
            </a:endParaRPr>
          </a:p>
        </p:txBody>
      </p:sp>
      <p:pic>
        <p:nvPicPr>
          <p:cNvPr id="1026" name="Picture 2" descr="Risultati immagini per il carro di di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248" y="2500830"/>
            <a:ext cx="3771296" cy="3150824"/>
          </a:xfrm>
          <a:prstGeom prst="rect">
            <a:avLst/>
          </a:prstGeom>
          <a:noFill/>
          <a:ln w="2857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147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7"/>
          <p:cNvSpPr>
            <a:spLocks noGrp="1"/>
          </p:cNvSpPr>
          <p:nvPr>
            <p:ph type="body" idx="1"/>
          </p:nvPr>
        </p:nvSpPr>
        <p:spPr>
          <a:xfrm>
            <a:off x="839788" y="330506"/>
            <a:ext cx="10515600" cy="1079653"/>
          </a:xfrm>
        </p:spPr>
        <p:txBody>
          <a:bodyPr/>
          <a:lstStyle/>
          <a:p>
            <a:pPr algn="ctr"/>
            <a:r>
              <a:rPr lang="it-IT" dirty="0">
                <a:solidFill>
                  <a:srgbClr val="C00000"/>
                </a:solidFill>
              </a:rPr>
              <a:t>Versi </a:t>
            </a:r>
            <a:r>
              <a:rPr lang="it-IT" dirty="0" smtClean="0">
                <a:solidFill>
                  <a:srgbClr val="C00000"/>
                </a:solidFill>
              </a:rPr>
              <a:t>III 887-947</a:t>
            </a:r>
            <a:endParaRPr lang="it-IT" dirty="0">
              <a:solidFill>
                <a:srgbClr val="C00000"/>
              </a:solidFill>
            </a:endParaRPr>
          </a:p>
          <a:p>
            <a:endParaRPr lang="it-IT" dirty="0"/>
          </a:p>
        </p:txBody>
      </p:sp>
      <p:sp>
        <p:nvSpPr>
          <p:cNvPr id="9" name="Segnaposto contenuto 8"/>
          <p:cNvSpPr>
            <a:spLocks noGrp="1"/>
          </p:cNvSpPr>
          <p:nvPr>
            <p:ph sz="half" idx="2"/>
          </p:nvPr>
        </p:nvSpPr>
        <p:spPr>
          <a:xfrm>
            <a:off x="839788" y="1134737"/>
            <a:ext cx="10515600" cy="5054926"/>
          </a:xfrm>
          <a:solidFill>
            <a:schemeClr val="tx2">
              <a:lumMod val="20000"/>
              <a:lumOff val="80000"/>
            </a:schemeClr>
          </a:solidFill>
        </p:spPr>
        <p:txBody>
          <a:bodyPr>
            <a:normAutofit fontScale="92500" lnSpcReduction="10000"/>
          </a:bodyPr>
          <a:lstStyle/>
          <a:p>
            <a:pPr>
              <a:buFont typeface="Wingdings" panose="05000000000000000000" pitchFamily="2" charset="2"/>
              <a:buChar char="v"/>
            </a:pPr>
            <a:r>
              <a:rPr lang="it-IT" dirty="0" smtClean="0"/>
              <a:t>Medea giustifica il suo comportamento agli occhi delle ancelle: Argo e </a:t>
            </a:r>
            <a:r>
              <a:rPr lang="it-IT" dirty="0" err="1" smtClean="0"/>
              <a:t>Calciope</a:t>
            </a:r>
            <a:r>
              <a:rPr lang="it-IT" dirty="0" smtClean="0"/>
              <a:t> le chiedono di aiutare lo straniero </a:t>
            </a:r>
          </a:p>
          <a:p>
            <a:pPr marL="0" indent="0">
              <a:buNone/>
            </a:pPr>
            <a:r>
              <a:rPr lang="it-IT" b="1" i="1" dirty="0" smtClean="0"/>
              <a:t>«voi però non ditelo a nessuno: / guai se la storia giungesse alle orecchie di mio padre!</a:t>
            </a:r>
            <a:r>
              <a:rPr lang="it-IT" dirty="0" smtClean="0"/>
              <a:t>» </a:t>
            </a:r>
          </a:p>
          <a:p>
            <a:pPr>
              <a:buFont typeface="Wingdings" panose="05000000000000000000" pitchFamily="2" charset="2"/>
              <a:buChar char="v"/>
            </a:pPr>
            <a:r>
              <a:rPr lang="it-IT" dirty="0"/>
              <a:t>L</a:t>
            </a:r>
            <a:r>
              <a:rPr lang="it-IT" dirty="0" smtClean="0"/>
              <a:t>ei gli darà un falso filtro, privo di ogni potere</a:t>
            </a:r>
          </a:p>
          <a:p>
            <a:pPr marL="0" indent="0">
              <a:buNone/>
            </a:pPr>
            <a:r>
              <a:rPr lang="it-IT" b="1" i="1" dirty="0" smtClean="0"/>
              <a:t>«ma vi prego, state lontane da me quando lui sarà qui»</a:t>
            </a:r>
          </a:p>
          <a:p>
            <a:pPr>
              <a:buFont typeface="Wingdings" panose="05000000000000000000" pitchFamily="2" charset="2"/>
              <a:buChar char="v"/>
            </a:pPr>
            <a:r>
              <a:rPr lang="it-IT" dirty="0" smtClean="0"/>
              <a:t>Anche Giasone si avvia al tempio di </a:t>
            </a:r>
            <a:r>
              <a:rPr lang="it-IT" dirty="0" err="1" smtClean="0"/>
              <a:t>Ecate</a:t>
            </a:r>
            <a:r>
              <a:rPr lang="it-IT" dirty="0" smtClean="0"/>
              <a:t>, prima accompagnato da </a:t>
            </a:r>
            <a:r>
              <a:rPr lang="it-IT" dirty="0" err="1" smtClean="0"/>
              <a:t>Mopso</a:t>
            </a:r>
            <a:r>
              <a:rPr lang="it-IT" dirty="0" smtClean="0"/>
              <a:t> ed Argo, poi da solo</a:t>
            </a:r>
            <a:endParaRPr lang="it-IT" dirty="0"/>
          </a:p>
          <a:p>
            <a:pPr>
              <a:buFont typeface="Wingdings" panose="05000000000000000000" pitchFamily="2" charset="2"/>
              <a:buChar char="v"/>
            </a:pPr>
            <a:r>
              <a:rPr lang="it-IT" dirty="0" smtClean="0"/>
              <a:t>La sua bellezza è irresistibile</a:t>
            </a:r>
          </a:p>
          <a:p>
            <a:pPr marL="0" indent="0">
              <a:buNone/>
            </a:pPr>
            <a:r>
              <a:rPr lang="it-IT" b="1" i="1" dirty="0" smtClean="0"/>
              <a:t>«Nessuno mai al tempo degli uomini antichi, / né tra i figli dello stesso Zeus né tra gli eroi / che nacquero dal sangue degli altri immortali, / fu quale la consorte di Zeus rese quel giorno / l’</a:t>
            </a:r>
            <a:r>
              <a:rPr lang="it-IT" b="1" i="1" dirty="0" err="1" smtClean="0"/>
              <a:t>Esonide</a:t>
            </a:r>
            <a:r>
              <a:rPr lang="it-IT" b="1" i="1" dirty="0" smtClean="0"/>
              <a:t> nell’aspetto e nel modo di parlare.»</a:t>
            </a:r>
            <a:endParaRPr lang="it-IT" b="1" i="1" dirty="0"/>
          </a:p>
        </p:txBody>
      </p:sp>
    </p:spTree>
    <p:extLst>
      <p:ext uri="{BB962C8B-B14F-4D97-AF65-F5344CB8AC3E}">
        <p14:creationId xmlns:p14="http://schemas.microsoft.com/office/powerpoint/2010/main" val="2734015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7282" y="365125"/>
            <a:ext cx="5334918" cy="989949"/>
          </a:xfrm>
        </p:spPr>
        <p:txBody>
          <a:bodyPr/>
          <a:lstStyle/>
          <a:p>
            <a:r>
              <a:rPr lang="it-IT" b="1" dirty="0" smtClean="0">
                <a:solidFill>
                  <a:srgbClr val="C00000"/>
                </a:solidFill>
                <a:effectLst>
                  <a:outerShdw blurRad="38100" dist="38100" dir="2700000" algn="tl">
                    <a:srgbClr val="000000">
                      <a:alpha val="43137"/>
                    </a:srgbClr>
                  </a:outerShdw>
                </a:effectLst>
              </a:rPr>
              <a:t>L’attesa di Medea</a:t>
            </a:r>
            <a:endParaRPr lang="it-IT" b="1" dirty="0">
              <a:solidFill>
                <a:srgbClr val="C00000"/>
              </a:solidFill>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a:xfrm>
            <a:off x="5905041" y="365127"/>
            <a:ext cx="5450347" cy="1133168"/>
          </a:xfrm>
        </p:spPr>
        <p:txBody>
          <a:bodyPr/>
          <a:lstStyle/>
          <a:p>
            <a:r>
              <a:rPr lang="it-IT" dirty="0"/>
              <a:t>Apollonio Rodio, </a:t>
            </a:r>
            <a:r>
              <a:rPr lang="it-IT" b="0" i="1" dirty="0"/>
              <a:t>Argonautiche </a:t>
            </a:r>
            <a:r>
              <a:rPr lang="it-IT" b="0" dirty="0"/>
              <a:t>III </a:t>
            </a:r>
            <a:r>
              <a:rPr lang="it-IT" b="0" dirty="0" smtClean="0"/>
              <a:t>948-965</a:t>
            </a:r>
            <a:endParaRPr lang="it-IT" dirty="0"/>
          </a:p>
          <a:p>
            <a:endParaRPr lang="it-IT" dirty="0"/>
          </a:p>
        </p:txBody>
      </p:sp>
      <p:sp>
        <p:nvSpPr>
          <p:cNvPr id="9" name="Segnaposto contenuto 8"/>
          <p:cNvSpPr>
            <a:spLocks noGrp="1"/>
          </p:cNvSpPr>
          <p:nvPr>
            <p:ph sz="half" idx="2"/>
          </p:nvPr>
        </p:nvSpPr>
        <p:spPr>
          <a:xfrm>
            <a:off x="839788" y="1498295"/>
            <a:ext cx="10515600" cy="4691368"/>
          </a:xfrm>
          <a:solidFill>
            <a:schemeClr val="accent4">
              <a:lumMod val="20000"/>
              <a:lumOff val="80000"/>
            </a:schemeClr>
          </a:solidFill>
        </p:spPr>
        <p:txBody>
          <a:bodyPr>
            <a:normAutofit/>
          </a:bodyPr>
          <a:lstStyle/>
          <a:p>
            <a:pPr marL="0" indent="0" algn="just">
              <a:buNone/>
            </a:pPr>
            <a:r>
              <a:rPr lang="it-IT" i="1" dirty="0" smtClean="0">
                <a:latin typeface="Aparajita" panose="020B0604020202020204" pitchFamily="34" charset="0"/>
                <a:cs typeface="Aparajita" panose="020B0604020202020204" pitchFamily="34" charset="0"/>
              </a:rPr>
              <a:t>Intanto Medea cantava, ma </a:t>
            </a:r>
            <a:r>
              <a:rPr lang="it-IT" b="1" i="1" dirty="0" smtClean="0">
                <a:latin typeface="Aparajita" panose="020B0604020202020204" pitchFamily="34" charset="0"/>
                <a:cs typeface="Aparajita" panose="020B0604020202020204" pitchFamily="34" charset="0"/>
              </a:rPr>
              <a:t>il suo animo era fisso / ad un solo pensiero</a:t>
            </a:r>
            <a:r>
              <a:rPr lang="it-IT" i="1" dirty="0" smtClean="0">
                <a:latin typeface="Aparajita" panose="020B0604020202020204" pitchFamily="34" charset="0"/>
                <a:cs typeface="Aparajita" panose="020B0604020202020204" pitchFamily="34" charset="0"/>
              </a:rPr>
              <a:t>, e nessuna delle canzoni che intonava / le recavano svago: subito le interrompeva smarrita, / e non riusciva a fermare l’occhio sul coro delle ancelle, / </a:t>
            </a:r>
            <a:r>
              <a:rPr lang="it-IT" b="1" i="1" dirty="0" smtClean="0">
                <a:latin typeface="Aparajita" panose="020B0604020202020204" pitchFamily="34" charset="0"/>
                <a:cs typeface="Aparajita" panose="020B0604020202020204" pitchFamily="34" charset="0"/>
              </a:rPr>
              <a:t>ma sempre volgeva il capo guardando lontano / verso il sentiero</a:t>
            </a:r>
            <a:r>
              <a:rPr lang="it-IT" i="1" dirty="0" smtClean="0">
                <a:latin typeface="Aparajita" panose="020B0604020202020204" pitchFamily="34" charset="0"/>
                <a:cs typeface="Aparajita" panose="020B0604020202020204" pitchFamily="34" charset="0"/>
              </a:rPr>
              <a:t>; più volte le si spezzò il cuore / nel petto, quando sentendosi </a:t>
            </a:r>
            <a:r>
              <a:rPr lang="it-IT" b="1" i="1" dirty="0" smtClean="0">
                <a:latin typeface="Aparajita" panose="020B0604020202020204" pitchFamily="34" charset="0"/>
                <a:cs typeface="Aparajita" panose="020B0604020202020204" pitchFamily="34" charset="0"/>
              </a:rPr>
              <a:t>sfiorata da un fruscio / si domandava se era il vento o il passo di un uomo. / </a:t>
            </a:r>
            <a:r>
              <a:rPr lang="it-IT" i="1" dirty="0" smtClean="0">
                <a:latin typeface="Aparajita" panose="020B0604020202020204" pitchFamily="34" charset="0"/>
                <a:cs typeface="Aparajita" panose="020B0604020202020204" pitchFamily="34" charset="0"/>
              </a:rPr>
              <a:t>Ma poi </a:t>
            </a:r>
            <a:r>
              <a:rPr lang="it-IT" b="1" i="1" dirty="0" smtClean="0">
                <a:latin typeface="Aparajita" panose="020B0604020202020204" pitchFamily="34" charset="0"/>
                <a:cs typeface="Aparajita" panose="020B0604020202020204" pitchFamily="34" charset="0"/>
              </a:rPr>
              <a:t>all’improvviso lui apparve al suo </a:t>
            </a:r>
            <a:r>
              <a:rPr lang="it-IT" b="1" i="1" dirty="0">
                <a:latin typeface="Aparajita" panose="020B0604020202020204" pitchFamily="34" charset="0"/>
                <a:cs typeface="Aparajita" panose="020B0604020202020204" pitchFamily="34" charset="0"/>
              </a:rPr>
              <a:t>desiderio</a:t>
            </a:r>
            <a:r>
              <a:rPr lang="it-IT" i="1" dirty="0">
                <a:latin typeface="Aparajita" panose="020B0604020202020204" pitchFamily="34" charset="0"/>
                <a:cs typeface="Aparajita" panose="020B0604020202020204" pitchFamily="34" charset="0"/>
              </a:rPr>
              <a:t>: / lo vide </a:t>
            </a:r>
            <a:r>
              <a:rPr lang="it-IT" b="1" i="1" dirty="0">
                <a:latin typeface="Aparajita" panose="020B0604020202020204" pitchFamily="34" charset="0"/>
                <a:cs typeface="Aparajita" panose="020B0604020202020204" pitchFamily="34" charset="0"/>
              </a:rPr>
              <a:t>altissimo come l’astro </a:t>
            </a:r>
            <a:r>
              <a:rPr lang="it-IT" b="1" i="1" dirty="0" smtClean="0">
                <a:latin typeface="Aparajita" panose="020B0604020202020204" pitchFamily="34" charset="0"/>
                <a:cs typeface="Aparajita" panose="020B0604020202020204" pitchFamily="34" charset="0"/>
              </a:rPr>
              <a:t>Sirio</a:t>
            </a:r>
            <a:r>
              <a:rPr lang="it-IT" i="1" dirty="0" smtClean="0">
                <a:latin typeface="Aparajita" panose="020B0604020202020204" pitchFamily="34" charset="0"/>
                <a:cs typeface="Aparajita" panose="020B0604020202020204" pitchFamily="34" charset="0"/>
              </a:rPr>
              <a:t>, che sorge / sopra l’Oceano ed offre l’impareggiabile spettacolo / della sua luce, ma porta alle greggi immensa rovina; / così l’</a:t>
            </a:r>
            <a:r>
              <a:rPr lang="it-IT" i="1" dirty="0" err="1" smtClean="0">
                <a:latin typeface="Aparajita" panose="020B0604020202020204" pitchFamily="34" charset="0"/>
                <a:cs typeface="Aparajita" panose="020B0604020202020204" pitchFamily="34" charset="0"/>
              </a:rPr>
              <a:t>Esonide</a:t>
            </a:r>
            <a:r>
              <a:rPr lang="it-IT" i="1" dirty="0" smtClean="0">
                <a:latin typeface="Aparajita" panose="020B0604020202020204" pitchFamily="34" charset="0"/>
                <a:cs typeface="Aparajita" panose="020B0604020202020204" pitchFamily="34" charset="0"/>
              </a:rPr>
              <a:t> giunse per lei </a:t>
            </a:r>
            <a:r>
              <a:rPr lang="it-IT" b="1" i="1" dirty="0" smtClean="0">
                <a:latin typeface="Aparajita" panose="020B0604020202020204" pitchFamily="34" charset="0"/>
                <a:cs typeface="Aparajita" panose="020B0604020202020204" pitchFamily="34" charset="0"/>
              </a:rPr>
              <a:t>sfolgorante a vedersi</a:t>
            </a:r>
            <a:r>
              <a:rPr lang="it-IT" i="1" dirty="0" smtClean="0">
                <a:latin typeface="Aparajita" panose="020B0604020202020204" pitchFamily="34" charset="0"/>
                <a:cs typeface="Aparajita" panose="020B0604020202020204" pitchFamily="34" charset="0"/>
              </a:rPr>
              <a:t>, / ma col suo apparire </a:t>
            </a:r>
            <a:r>
              <a:rPr lang="it-IT" b="1" i="1" dirty="0" smtClean="0">
                <a:latin typeface="Aparajita" panose="020B0604020202020204" pitchFamily="34" charset="0"/>
                <a:cs typeface="Aparajita" panose="020B0604020202020204" pitchFamily="34" charset="0"/>
              </a:rPr>
              <a:t>accese un’atroce, sciagurata </a:t>
            </a:r>
            <a:r>
              <a:rPr lang="it-IT" i="1" dirty="0" smtClean="0">
                <a:latin typeface="Aparajita" panose="020B0604020202020204" pitchFamily="34" charset="0"/>
                <a:cs typeface="Aparajita" panose="020B0604020202020204" pitchFamily="34" charset="0"/>
              </a:rPr>
              <a:t>/ </a:t>
            </a:r>
            <a:r>
              <a:rPr lang="it-IT" b="1" i="1" dirty="0" smtClean="0">
                <a:latin typeface="Aparajita" panose="020B0604020202020204" pitchFamily="34" charset="0"/>
                <a:cs typeface="Aparajita" panose="020B0604020202020204" pitchFamily="34" charset="0"/>
              </a:rPr>
              <a:t>passione</a:t>
            </a:r>
            <a:r>
              <a:rPr lang="it-IT" i="1" dirty="0" smtClean="0">
                <a:latin typeface="Aparajita" panose="020B0604020202020204" pitchFamily="34" charset="0"/>
                <a:cs typeface="Aparajita" panose="020B0604020202020204" pitchFamily="34" charset="0"/>
              </a:rPr>
              <a:t>. </a:t>
            </a:r>
            <a:r>
              <a:rPr lang="it-IT" b="1" i="1" dirty="0" smtClean="0">
                <a:latin typeface="Aparajita" panose="020B0604020202020204" pitchFamily="34" charset="0"/>
                <a:cs typeface="Aparajita" panose="020B0604020202020204" pitchFamily="34" charset="0"/>
              </a:rPr>
              <a:t>Il cuore le balzò fuori dal petto</a:t>
            </a:r>
            <a:r>
              <a:rPr lang="it-IT" i="1" dirty="0" smtClean="0">
                <a:latin typeface="Aparajita" panose="020B0604020202020204" pitchFamily="34" charset="0"/>
                <a:cs typeface="Aparajita" panose="020B0604020202020204" pitchFamily="34" charset="0"/>
              </a:rPr>
              <a:t>, e subito / </a:t>
            </a:r>
            <a:r>
              <a:rPr lang="it-IT" b="1" i="1" dirty="0" smtClean="0">
                <a:latin typeface="Aparajita" panose="020B0604020202020204" pitchFamily="34" charset="0"/>
                <a:cs typeface="Aparajita" panose="020B0604020202020204" pitchFamily="34" charset="0"/>
              </a:rPr>
              <a:t>gli occhi le si annebbiarono</a:t>
            </a:r>
            <a:r>
              <a:rPr lang="it-IT" i="1" dirty="0" smtClean="0">
                <a:latin typeface="Aparajita" panose="020B0604020202020204" pitchFamily="34" charset="0"/>
                <a:cs typeface="Aparajita" panose="020B0604020202020204" pitchFamily="34" charset="0"/>
              </a:rPr>
              <a:t>, mentre </a:t>
            </a:r>
            <a:r>
              <a:rPr lang="it-IT" b="1" i="1" dirty="0" smtClean="0">
                <a:latin typeface="Aparajita" panose="020B0604020202020204" pitchFamily="34" charset="0"/>
                <a:cs typeface="Aparajita" panose="020B0604020202020204" pitchFamily="34" charset="0"/>
              </a:rPr>
              <a:t>un rosso di fuoco  saliva alle sue guance</a:t>
            </a:r>
            <a:r>
              <a:rPr lang="it-IT" i="1" dirty="0" smtClean="0">
                <a:latin typeface="Aparajita" panose="020B0604020202020204" pitchFamily="34" charset="0"/>
                <a:cs typeface="Aparajita" panose="020B0604020202020204" pitchFamily="34" charset="0"/>
              </a:rPr>
              <a:t>; </a:t>
            </a:r>
            <a:r>
              <a:rPr lang="it-IT" b="1" i="1" dirty="0" smtClean="0">
                <a:latin typeface="Aparajita" panose="020B0604020202020204" pitchFamily="34" charset="0"/>
                <a:cs typeface="Aparajita" panose="020B0604020202020204" pitchFamily="34" charset="0"/>
              </a:rPr>
              <a:t>non poté muovere le ginocchia </a:t>
            </a:r>
            <a:r>
              <a:rPr lang="it-IT" i="1" dirty="0" smtClean="0">
                <a:latin typeface="Aparajita" panose="020B0604020202020204" pitchFamily="34" charset="0"/>
                <a:cs typeface="Aparajita" panose="020B0604020202020204" pitchFamily="34" charset="0"/>
              </a:rPr>
              <a:t>/ né avanti né indietro, e </a:t>
            </a:r>
            <a:r>
              <a:rPr lang="it-IT" b="1" i="1" dirty="0" smtClean="0">
                <a:latin typeface="Aparajita" panose="020B0604020202020204" pitchFamily="34" charset="0"/>
                <a:cs typeface="Aparajita" panose="020B0604020202020204" pitchFamily="34" charset="0"/>
              </a:rPr>
              <a:t>i piedi le si fissarono al suolo. </a:t>
            </a:r>
            <a:endParaRPr lang="it-IT" b="1" i="1"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2863954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365126"/>
            <a:ext cx="7336854" cy="967916"/>
          </a:xfrm>
        </p:spPr>
        <p:txBody>
          <a:bodyPr/>
          <a:lstStyle/>
          <a:p>
            <a:pPr algn="ctr"/>
            <a:r>
              <a:rPr lang="it-IT" b="1" dirty="0" smtClean="0">
                <a:solidFill>
                  <a:srgbClr val="C00000"/>
                </a:solidFill>
                <a:effectLst>
                  <a:outerShdw blurRad="38100" dist="38100" dir="2700000" algn="tl">
                    <a:srgbClr val="000000">
                      <a:alpha val="43137"/>
                    </a:srgbClr>
                  </a:outerShdw>
                </a:effectLst>
              </a:rPr>
              <a:t>L’uno di fronte all’altra</a:t>
            </a:r>
            <a:endParaRPr lang="it-IT" dirty="0"/>
          </a:p>
        </p:txBody>
      </p:sp>
      <p:sp>
        <p:nvSpPr>
          <p:cNvPr id="8" name="Segnaposto testo 7"/>
          <p:cNvSpPr>
            <a:spLocks noGrp="1"/>
          </p:cNvSpPr>
          <p:nvPr>
            <p:ph type="body" idx="1"/>
          </p:nvPr>
        </p:nvSpPr>
        <p:spPr>
          <a:xfrm>
            <a:off x="839787" y="1333042"/>
            <a:ext cx="7284333" cy="859315"/>
          </a:xfrm>
        </p:spPr>
        <p:txBody>
          <a:bodyPr/>
          <a:lstStyle/>
          <a:p>
            <a:pPr algn="ctr"/>
            <a:r>
              <a:rPr lang="it-IT" dirty="0"/>
              <a:t>Apollonio Rodio, </a:t>
            </a:r>
            <a:r>
              <a:rPr lang="it-IT" i="1" dirty="0"/>
              <a:t>Argonautiche</a:t>
            </a:r>
            <a:r>
              <a:rPr lang="it-IT" b="0" i="1" dirty="0"/>
              <a:t> </a:t>
            </a:r>
            <a:r>
              <a:rPr lang="it-IT" b="0" dirty="0"/>
              <a:t>III </a:t>
            </a:r>
            <a:r>
              <a:rPr lang="it-IT" b="0" dirty="0" smtClean="0"/>
              <a:t>967-974</a:t>
            </a:r>
            <a:endParaRPr lang="it-IT" dirty="0"/>
          </a:p>
          <a:p>
            <a:endParaRPr lang="it-IT" dirty="0"/>
          </a:p>
        </p:txBody>
      </p:sp>
      <p:sp>
        <p:nvSpPr>
          <p:cNvPr id="9" name="Segnaposto contenuto 8"/>
          <p:cNvSpPr>
            <a:spLocks noGrp="1"/>
          </p:cNvSpPr>
          <p:nvPr>
            <p:ph sz="half" idx="2"/>
          </p:nvPr>
        </p:nvSpPr>
        <p:spPr>
          <a:xfrm>
            <a:off x="787265" y="1905918"/>
            <a:ext cx="7284333" cy="4153359"/>
          </a:xfrm>
          <a:solidFill>
            <a:schemeClr val="accent6">
              <a:lumMod val="20000"/>
              <a:lumOff val="80000"/>
            </a:schemeClr>
          </a:solidFill>
        </p:spPr>
        <p:txBody>
          <a:bodyPr>
            <a:normAutofit/>
          </a:bodyPr>
          <a:lstStyle/>
          <a:p>
            <a:pPr marL="0" indent="0" algn="just">
              <a:buNone/>
            </a:pPr>
            <a:r>
              <a:rPr lang="it-IT" sz="3200" i="1" dirty="0" smtClean="0">
                <a:latin typeface="Aparajita" panose="020B0604020202020204" pitchFamily="34" charset="0"/>
                <a:cs typeface="Aparajita" panose="020B0604020202020204" pitchFamily="34" charset="0"/>
              </a:rPr>
              <a:t>Stavano </a:t>
            </a:r>
            <a:r>
              <a:rPr lang="it-IT" sz="3200" b="1" i="1" dirty="0" smtClean="0">
                <a:latin typeface="Aparajita" panose="020B0604020202020204" pitchFamily="34" charset="0"/>
                <a:cs typeface="Aparajita" panose="020B0604020202020204" pitchFamily="34" charset="0"/>
              </a:rPr>
              <a:t>fermi l’uno di fronte all’altra</a:t>
            </a:r>
            <a:r>
              <a:rPr lang="it-IT" sz="3200" i="1" dirty="0" smtClean="0">
                <a:latin typeface="Aparajita" panose="020B0604020202020204" pitchFamily="34" charset="0"/>
                <a:cs typeface="Aparajita" panose="020B0604020202020204" pitchFamily="34" charset="0"/>
              </a:rPr>
              <a:t>, senza / parola, </a:t>
            </a:r>
            <a:r>
              <a:rPr lang="it-IT" sz="3200" b="1" i="1" dirty="0" smtClean="0">
                <a:latin typeface="Aparajita" panose="020B0604020202020204" pitchFamily="34" charset="0"/>
                <a:cs typeface="Aparajita" panose="020B0604020202020204" pitchFamily="34" charset="0"/>
              </a:rPr>
              <a:t>simili a querce o ad alti pioppi</a:t>
            </a:r>
            <a:r>
              <a:rPr lang="it-IT" sz="3200" i="1" dirty="0" smtClean="0">
                <a:latin typeface="Aparajita" panose="020B0604020202020204" pitchFamily="34" charset="0"/>
                <a:cs typeface="Aparajita" panose="020B0604020202020204" pitchFamily="34" charset="0"/>
              </a:rPr>
              <a:t>, che piantati / </a:t>
            </a:r>
            <a:r>
              <a:rPr lang="it-IT" sz="3200" b="1" i="1" dirty="0" smtClean="0">
                <a:latin typeface="Aparajita" panose="020B0604020202020204" pitchFamily="34" charset="0"/>
                <a:cs typeface="Aparajita" panose="020B0604020202020204" pitchFamily="34" charset="0"/>
              </a:rPr>
              <a:t>fianco a fianco sui monti </a:t>
            </a:r>
            <a:r>
              <a:rPr lang="it-IT" sz="3200" i="1" dirty="0" smtClean="0">
                <a:latin typeface="Aparajita" panose="020B0604020202020204" pitchFamily="34" charset="0"/>
                <a:cs typeface="Aparajita" panose="020B0604020202020204" pitchFamily="34" charset="0"/>
              </a:rPr>
              <a:t>restano </a:t>
            </a:r>
            <a:r>
              <a:rPr lang="it-IT" sz="3200" b="1" i="1" dirty="0" smtClean="0">
                <a:latin typeface="Aparajita" panose="020B0604020202020204" pitchFamily="34" charset="0"/>
                <a:cs typeface="Aparajita" panose="020B0604020202020204" pitchFamily="34" charset="0"/>
              </a:rPr>
              <a:t>immobili</a:t>
            </a:r>
            <a:r>
              <a:rPr lang="it-IT" sz="3200" i="1" dirty="0" smtClean="0">
                <a:latin typeface="Aparajita" panose="020B0604020202020204" pitchFamily="34" charset="0"/>
                <a:cs typeface="Aparajita" panose="020B0604020202020204" pitchFamily="34" charset="0"/>
              </a:rPr>
              <a:t> quando l’aria / è tranquilla, </a:t>
            </a:r>
            <a:r>
              <a:rPr lang="it-IT" sz="3200" b="1" i="1" dirty="0" smtClean="0">
                <a:latin typeface="Aparajita" panose="020B0604020202020204" pitchFamily="34" charset="0"/>
                <a:cs typeface="Aparajita" panose="020B0604020202020204" pitchFamily="34" charset="0"/>
              </a:rPr>
              <a:t>ma</a:t>
            </a:r>
            <a:r>
              <a:rPr lang="it-IT" sz="3200" i="1" dirty="0" smtClean="0">
                <a:latin typeface="Aparajita" panose="020B0604020202020204" pitchFamily="34" charset="0"/>
                <a:cs typeface="Aparajita" panose="020B0604020202020204" pitchFamily="34" charset="0"/>
              </a:rPr>
              <a:t> sono </a:t>
            </a:r>
            <a:r>
              <a:rPr lang="it-IT" sz="3200" b="1" i="1" dirty="0" smtClean="0">
                <a:latin typeface="Aparajita" panose="020B0604020202020204" pitchFamily="34" charset="0"/>
                <a:cs typeface="Aparajita" panose="020B0604020202020204" pitchFamily="34" charset="0"/>
              </a:rPr>
              <a:t>capaci di infiniti sussurri / se li scuotono le raffiche del vento</a:t>
            </a:r>
            <a:r>
              <a:rPr lang="it-IT" sz="3200" i="1" dirty="0" smtClean="0">
                <a:latin typeface="Aparajita" panose="020B0604020202020204" pitchFamily="34" charset="0"/>
                <a:cs typeface="Aparajita" panose="020B0604020202020204" pitchFamily="34" charset="0"/>
              </a:rPr>
              <a:t>: così per il soffio / d’Amore stavano per effondere copiose parole. / Capì </a:t>
            </a:r>
            <a:r>
              <a:rPr lang="it-IT" sz="3200" b="1" i="1" dirty="0" smtClean="0">
                <a:latin typeface="Aparajita" panose="020B0604020202020204" pitchFamily="34" charset="0"/>
                <a:cs typeface="Aparajita" panose="020B0604020202020204" pitchFamily="34" charset="0"/>
              </a:rPr>
              <a:t>l’</a:t>
            </a:r>
            <a:r>
              <a:rPr lang="it-IT" sz="3200" b="1" i="1" dirty="0" err="1" smtClean="0">
                <a:latin typeface="Aparajita" panose="020B0604020202020204" pitchFamily="34" charset="0"/>
                <a:cs typeface="Aparajita" panose="020B0604020202020204" pitchFamily="34" charset="0"/>
              </a:rPr>
              <a:t>Esonide</a:t>
            </a:r>
            <a:r>
              <a:rPr lang="it-IT" sz="3200" i="1" dirty="0" smtClean="0">
                <a:latin typeface="Aparajita" panose="020B0604020202020204" pitchFamily="34" charset="0"/>
                <a:cs typeface="Aparajita" panose="020B0604020202020204" pitchFamily="34" charset="0"/>
              </a:rPr>
              <a:t> che Medea era sconvolta da un male / inviato dagli dei, e </a:t>
            </a:r>
            <a:r>
              <a:rPr lang="it-IT" sz="3200" b="1" i="1" dirty="0" smtClean="0">
                <a:latin typeface="Aparajita" panose="020B0604020202020204" pitchFamily="34" charset="0"/>
                <a:cs typeface="Aparajita" panose="020B0604020202020204" pitchFamily="34" charset="0"/>
              </a:rPr>
              <a:t>le parlò con voce carezzevole…</a:t>
            </a:r>
            <a:endParaRPr lang="it-IT" sz="3200" b="1" i="1" dirty="0">
              <a:latin typeface="Aparajita" panose="020B0604020202020204" pitchFamily="34" charset="0"/>
              <a:cs typeface="Aparajita" panose="020B0604020202020204" pitchFamily="34" charset="0"/>
            </a:endParaRPr>
          </a:p>
        </p:txBody>
      </p:sp>
      <p:sp>
        <p:nvSpPr>
          <p:cNvPr id="11" name="Segnaposto contenuto 10"/>
          <p:cNvSpPr>
            <a:spLocks noGrp="1"/>
          </p:cNvSpPr>
          <p:nvPr>
            <p:ph sz="quarter" idx="4"/>
          </p:nvPr>
        </p:nvSpPr>
        <p:spPr>
          <a:xfrm>
            <a:off x="8176642" y="5310130"/>
            <a:ext cx="3578355" cy="879533"/>
          </a:xfrm>
        </p:spPr>
        <p:txBody>
          <a:bodyPr>
            <a:normAutofit lnSpcReduction="10000"/>
          </a:bodyPr>
          <a:lstStyle/>
          <a:p>
            <a:pPr marL="0" indent="0">
              <a:buNone/>
            </a:pPr>
            <a:r>
              <a:rPr lang="it-IT" sz="2000" dirty="0" smtClean="0"/>
              <a:t>particolare da una pittura ad olio di </a:t>
            </a:r>
            <a:r>
              <a:rPr lang="it-IT" sz="2000" dirty="0"/>
              <a:t>Paolo </a:t>
            </a:r>
            <a:r>
              <a:rPr lang="it-IT" sz="2000" dirty="0" err="1"/>
              <a:t>Anesi</a:t>
            </a:r>
            <a:r>
              <a:rPr lang="it-IT" sz="2000" dirty="0"/>
              <a:t> (1697-1773) </a:t>
            </a:r>
            <a:r>
              <a:rPr lang="it-IT" sz="2000" dirty="0" smtClean="0"/>
              <a:t>                                                               Pinacoteca Civica di Forlì</a:t>
            </a:r>
            <a:endParaRPr lang="it-IT" sz="2000" dirty="0"/>
          </a:p>
        </p:txBody>
      </p:sp>
      <p:pic>
        <p:nvPicPr>
          <p:cNvPr id="1026" name="Picture 2" descr="Immagine correlata"/>
          <p:cNvPicPr>
            <a:picLocks noChangeAspect="1" noChangeArrowheads="1"/>
          </p:cNvPicPr>
          <p:nvPr/>
        </p:nvPicPr>
        <p:blipFill rotWithShape="1">
          <a:blip r:embed="rId2">
            <a:extLst>
              <a:ext uri="{28A0092B-C50C-407E-A947-70E740481C1C}">
                <a14:useLocalDpi xmlns:a14="http://schemas.microsoft.com/office/drawing/2010/main" val="0"/>
              </a:ext>
            </a:extLst>
          </a:blip>
          <a:srcRect l="1377" t="2416" r="52296" b="3657"/>
          <a:stretch/>
        </p:blipFill>
        <p:spPr bwMode="auto">
          <a:xfrm>
            <a:off x="8628771" y="1090670"/>
            <a:ext cx="2674096" cy="4087257"/>
          </a:xfrm>
          <a:prstGeom prst="rect">
            <a:avLst/>
          </a:prstGeom>
          <a:noFill/>
          <a:ln w="28575">
            <a:solidFill>
              <a:schemeClr val="accent6">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214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365125"/>
            <a:ext cx="10515600" cy="681477"/>
          </a:xfrm>
        </p:spPr>
        <p:txBody>
          <a:bodyPr>
            <a:normAutofit fontScale="90000"/>
          </a:bodyPr>
          <a:lstStyle/>
          <a:p>
            <a:r>
              <a:rPr lang="it-IT" b="1" dirty="0" smtClean="0">
                <a:solidFill>
                  <a:srgbClr val="C00000"/>
                </a:solidFill>
                <a:effectLst>
                  <a:outerShdw blurRad="38100" dist="38100" dir="2700000" algn="tl">
                    <a:srgbClr val="000000">
                      <a:alpha val="43137"/>
                    </a:srgbClr>
                  </a:outerShdw>
                </a:effectLst>
              </a:rPr>
              <a:t>Le lusinghe di Giasone</a:t>
            </a:r>
            <a:endParaRPr lang="it-IT" dirty="0"/>
          </a:p>
        </p:txBody>
      </p:sp>
      <p:sp>
        <p:nvSpPr>
          <p:cNvPr id="8" name="Segnaposto testo 7"/>
          <p:cNvSpPr>
            <a:spLocks noGrp="1"/>
          </p:cNvSpPr>
          <p:nvPr>
            <p:ph type="body" idx="1"/>
          </p:nvPr>
        </p:nvSpPr>
        <p:spPr>
          <a:xfrm>
            <a:off x="5816906" y="365125"/>
            <a:ext cx="5916058" cy="1243338"/>
          </a:xfrm>
        </p:spPr>
        <p:txBody>
          <a:bodyPr/>
          <a:lstStyle/>
          <a:p>
            <a:r>
              <a:rPr lang="it-IT" dirty="0"/>
              <a:t>Apollonio Rodio</a:t>
            </a:r>
            <a:r>
              <a:rPr lang="it-IT" b="0" dirty="0"/>
              <a:t>, </a:t>
            </a:r>
            <a:r>
              <a:rPr lang="it-IT" b="0" i="1" dirty="0"/>
              <a:t>Argonautiche </a:t>
            </a:r>
            <a:r>
              <a:rPr lang="it-IT" b="0" dirty="0"/>
              <a:t>III </a:t>
            </a:r>
            <a:r>
              <a:rPr lang="it-IT" b="0" dirty="0" smtClean="0"/>
              <a:t>975-1007</a:t>
            </a:r>
            <a:endParaRPr lang="it-IT" dirty="0"/>
          </a:p>
          <a:p>
            <a:endParaRPr lang="it-IT" dirty="0"/>
          </a:p>
        </p:txBody>
      </p:sp>
      <p:sp>
        <p:nvSpPr>
          <p:cNvPr id="9" name="Segnaposto contenuto 8"/>
          <p:cNvSpPr>
            <a:spLocks noGrp="1"/>
          </p:cNvSpPr>
          <p:nvPr>
            <p:ph sz="half" idx="2"/>
          </p:nvPr>
        </p:nvSpPr>
        <p:spPr>
          <a:xfrm>
            <a:off x="341523" y="1222873"/>
            <a:ext cx="11391441" cy="4616068"/>
          </a:xfrm>
          <a:solidFill>
            <a:schemeClr val="accent2">
              <a:lumMod val="20000"/>
              <a:lumOff val="80000"/>
            </a:schemeClr>
          </a:solidFill>
        </p:spPr>
        <p:txBody>
          <a:bodyPr>
            <a:normAutofit/>
          </a:bodyPr>
          <a:lstStyle/>
          <a:p>
            <a:pPr marL="0" indent="0">
              <a:lnSpc>
                <a:spcPct val="60000"/>
              </a:lnSpc>
              <a:buNone/>
            </a:pPr>
            <a:r>
              <a:rPr lang="it-IT" b="1" i="1" dirty="0" smtClean="0">
                <a:latin typeface="Aparajita" panose="020B0604020202020204" pitchFamily="34" charset="0"/>
                <a:cs typeface="Aparajita" panose="020B0604020202020204" pitchFamily="34" charset="0"/>
              </a:rPr>
              <a:t>Perché</a:t>
            </a:r>
            <a:r>
              <a:rPr lang="it-IT" i="1" dirty="0" smtClean="0">
                <a:latin typeface="Aparajita" panose="020B0604020202020204" pitchFamily="34" charset="0"/>
                <a:cs typeface="Aparajita" panose="020B0604020202020204" pitchFamily="34" charset="0"/>
              </a:rPr>
              <a:t>, fanciulla, </a:t>
            </a:r>
            <a:r>
              <a:rPr lang="it-IT" b="1" i="1" dirty="0" smtClean="0">
                <a:latin typeface="Aparajita" panose="020B0604020202020204" pitchFamily="34" charset="0"/>
                <a:cs typeface="Aparajita" panose="020B0604020202020204" pitchFamily="34" charset="0"/>
              </a:rPr>
              <a:t>hai timore </a:t>
            </a:r>
            <a:r>
              <a:rPr lang="it-IT" i="1" dirty="0" smtClean="0">
                <a:latin typeface="Aparajita" panose="020B0604020202020204" pitchFamily="34" charset="0"/>
                <a:cs typeface="Aparajita" panose="020B0604020202020204" pitchFamily="34" charset="0"/>
              </a:rPr>
              <a:t>di me?...</a:t>
            </a:r>
          </a:p>
          <a:p>
            <a:pPr marL="0" indent="0">
              <a:lnSpc>
                <a:spcPct val="60000"/>
              </a:lnSpc>
              <a:buNone/>
            </a:pPr>
            <a:r>
              <a:rPr lang="it-IT" i="1" dirty="0" smtClean="0">
                <a:latin typeface="Aparajita" panose="020B0604020202020204" pitchFamily="34" charset="0"/>
                <a:cs typeface="Aparajita" panose="020B0604020202020204" pitchFamily="34" charset="0"/>
              </a:rPr>
              <a:t>Non ho mai pronunciato parole arroganti…</a:t>
            </a:r>
          </a:p>
          <a:p>
            <a:pPr marL="0" indent="0">
              <a:lnSpc>
                <a:spcPct val="60000"/>
              </a:lnSpc>
              <a:buNone/>
            </a:pPr>
            <a:r>
              <a:rPr lang="it-IT" i="1" dirty="0" smtClean="0">
                <a:latin typeface="Aparajita" panose="020B0604020202020204" pitchFamily="34" charset="0"/>
                <a:cs typeface="Aparajita" panose="020B0604020202020204" pitchFamily="34" charset="0"/>
              </a:rPr>
              <a:t>Siamo giunti come </a:t>
            </a:r>
            <a:r>
              <a:rPr lang="it-IT" b="1" i="1" dirty="0" smtClean="0">
                <a:latin typeface="Aparajita" panose="020B0604020202020204" pitchFamily="34" charset="0"/>
                <a:cs typeface="Aparajita" panose="020B0604020202020204" pitchFamily="34" charset="0"/>
              </a:rPr>
              <a:t>amici in questo santuario</a:t>
            </a:r>
            <a:r>
              <a:rPr lang="it-IT" i="1" dirty="0" smtClean="0">
                <a:latin typeface="Aparajita" panose="020B0604020202020204" pitchFamily="34" charset="0"/>
                <a:cs typeface="Aparajita" panose="020B0604020202020204" pitchFamily="34" charset="0"/>
              </a:rPr>
              <a:t>…</a:t>
            </a:r>
          </a:p>
          <a:p>
            <a:pPr marL="0" indent="0">
              <a:lnSpc>
                <a:spcPct val="60000"/>
              </a:lnSpc>
              <a:buNone/>
            </a:pPr>
            <a:r>
              <a:rPr lang="it-IT" i="1" dirty="0" smtClean="0">
                <a:latin typeface="Aparajita" panose="020B0604020202020204" pitchFamily="34" charset="0"/>
                <a:cs typeface="Aparajita" panose="020B0604020202020204" pitchFamily="34" charset="0"/>
              </a:rPr>
              <a:t>…</a:t>
            </a:r>
            <a:r>
              <a:rPr lang="it-IT" b="1" i="1" dirty="0" smtClean="0">
                <a:latin typeface="Aparajita" panose="020B0604020202020204" pitchFamily="34" charset="0"/>
                <a:cs typeface="Aparajita" panose="020B0604020202020204" pitchFamily="34" charset="0"/>
              </a:rPr>
              <a:t>promettesti </a:t>
            </a:r>
            <a:r>
              <a:rPr lang="it-IT" i="1" dirty="0" smtClean="0">
                <a:latin typeface="Aparajita" panose="020B0604020202020204" pitchFamily="34" charset="0"/>
                <a:cs typeface="Aparajita" panose="020B0604020202020204" pitchFamily="34" charset="0"/>
              </a:rPr>
              <a:t>a tua sorella di darmi </a:t>
            </a:r>
            <a:r>
              <a:rPr lang="it-IT" b="1" i="1" dirty="0" smtClean="0">
                <a:latin typeface="Aparajita" panose="020B0604020202020204" pitchFamily="34" charset="0"/>
                <a:cs typeface="Aparajita" panose="020B0604020202020204" pitchFamily="34" charset="0"/>
              </a:rPr>
              <a:t>il filtro </a:t>
            </a:r>
            <a:r>
              <a:rPr lang="it-IT" i="1" dirty="0" smtClean="0">
                <a:latin typeface="Aparajita" panose="020B0604020202020204" pitchFamily="34" charset="0"/>
                <a:cs typeface="Aparajita" panose="020B0604020202020204" pitchFamily="34" charset="0"/>
              </a:rPr>
              <a:t>che tanto desidero…</a:t>
            </a:r>
          </a:p>
          <a:p>
            <a:pPr marL="0" indent="0">
              <a:lnSpc>
                <a:spcPct val="60000"/>
              </a:lnSpc>
              <a:buNone/>
            </a:pPr>
            <a:r>
              <a:rPr lang="it-IT" i="1" dirty="0" smtClean="0">
                <a:latin typeface="Aparajita" panose="020B0604020202020204" pitchFamily="34" charset="0"/>
                <a:cs typeface="Aparajita" panose="020B0604020202020204" pitchFamily="34" charset="0"/>
              </a:rPr>
              <a:t>Per </a:t>
            </a:r>
            <a:r>
              <a:rPr lang="it-IT" i="1" dirty="0" err="1" smtClean="0">
                <a:latin typeface="Aparajita" panose="020B0604020202020204" pitchFamily="34" charset="0"/>
                <a:cs typeface="Aparajita" panose="020B0604020202020204" pitchFamily="34" charset="0"/>
              </a:rPr>
              <a:t>Ecate</a:t>
            </a:r>
            <a:r>
              <a:rPr lang="it-IT" i="1" dirty="0" smtClean="0">
                <a:latin typeface="Aparajita" panose="020B0604020202020204" pitchFamily="34" charset="0"/>
                <a:cs typeface="Aparajita" panose="020B0604020202020204" pitchFamily="34" charset="0"/>
              </a:rPr>
              <a:t>… </a:t>
            </a:r>
            <a:r>
              <a:rPr lang="it-IT" b="1" i="1" dirty="0" smtClean="0">
                <a:latin typeface="Aparajita" panose="020B0604020202020204" pitchFamily="34" charset="0"/>
                <a:cs typeface="Aparajita" panose="020B0604020202020204" pitchFamily="34" charset="0"/>
              </a:rPr>
              <a:t>io ti prego</a:t>
            </a:r>
            <a:r>
              <a:rPr lang="it-IT" i="1" dirty="0" smtClean="0">
                <a:latin typeface="Aparajita" panose="020B0604020202020204" pitchFamily="34" charset="0"/>
                <a:cs typeface="Aparajita" panose="020B0604020202020204" pitchFamily="34" charset="0"/>
              </a:rPr>
              <a:t>…per i tuoi genitori…per Zeus che protegge gli ospiti e i supplici…</a:t>
            </a:r>
          </a:p>
          <a:p>
            <a:pPr marL="0" indent="0">
              <a:lnSpc>
                <a:spcPct val="60000"/>
              </a:lnSpc>
              <a:buNone/>
            </a:pPr>
            <a:r>
              <a:rPr lang="it-IT" b="1" i="1" dirty="0" smtClean="0">
                <a:latin typeface="Aparajita" panose="020B0604020202020204" pitchFamily="34" charset="0"/>
                <a:cs typeface="Aparajita" panose="020B0604020202020204" pitchFamily="34" charset="0"/>
              </a:rPr>
              <a:t>Senza di te non potrò superare l’orribile prova</a:t>
            </a:r>
            <a:r>
              <a:rPr lang="it-IT" i="1" dirty="0" smtClean="0">
                <a:latin typeface="Aparajita" panose="020B0604020202020204" pitchFamily="34" charset="0"/>
                <a:cs typeface="Aparajita" panose="020B0604020202020204" pitchFamily="34" charset="0"/>
              </a:rPr>
              <a:t>…</a:t>
            </a:r>
          </a:p>
          <a:p>
            <a:pPr marL="0" indent="0">
              <a:lnSpc>
                <a:spcPct val="60000"/>
              </a:lnSpc>
              <a:buNone/>
            </a:pPr>
            <a:r>
              <a:rPr lang="it-IT" i="1" dirty="0" smtClean="0">
                <a:latin typeface="Aparajita" panose="020B0604020202020204" pitchFamily="34" charset="0"/>
                <a:cs typeface="Aparajita" panose="020B0604020202020204" pitchFamily="34" charset="0"/>
              </a:rPr>
              <a:t>In futuro ti dimostrerò la mia </a:t>
            </a:r>
            <a:r>
              <a:rPr lang="it-IT" b="1" i="1" dirty="0" smtClean="0">
                <a:latin typeface="Aparajita" panose="020B0604020202020204" pitchFamily="34" charset="0"/>
                <a:cs typeface="Aparajita" panose="020B0604020202020204" pitchFamily="34" charset="0"/>
              </a:rPr>
              <a:t>riconoscenza </a:t>
            </a:r>
            <a:r>
              <a:rPr lang="it-IT" i="1" dirty="0" smtClean="0">
                <a:latin typeface="Aparajita" panose="020B0604020202020204" pitchFamily="34" charset="0"/>
                <a:cs typeface="Aparajita" panose="020B0604020202020204" pitchFamily="34" charset="0"/>
              </a:rPr>
              <a:t>per l’aiuto…</a:t>
            </a:r>
          </a:p>
          <a:p>
            <a:pPr marL="0" indent="0">
              <a:lnSpc>
                <a:spcPct val="60000"/>
              </a:lnSpc>
              <a:buNone/>
            </a:pPr>
            <a:r>
              <a:rPr lang="it-IT" i="1" dirty="0" smtClean="0">
                <a:latin typeface="Aparajita" panose="020B0604020202020204" pitchFamily="34" charset="0"/>
                <a:cs typeface="Aparajita" panose="020B0604020202020204" pitchFamily="34" charset="0"/>
              </a:rPr>
              <a:t>Darò </a:t>
            </a:r>
            <a:r>
              <a:rPr lang="it-IT" b="1" i="1" dirty="0" smtClean="0">
                <a:latin typeface="Aparajita" panose="020B0604020202020204" pitchFamily="34" charset="0"/>
                <a:cs typeface="Aparajita" panose="020B0604020202020204" pitchFamily="34" charset="0"/>
              </a:rPr>
              <a:t>gloria immensa al tuo nome</a:t>
            </a:r>
            <a:r>
              <a:rPr lang="it-IT" i="1" dirty="0" smtClean="0">
                <a:latin typeface="Aparajita" panose="020B0604020202020204" pitchFamily="34" charset="0"/>
                <a:cs typeface="Aparajita" panose="020B0604020202020204" pitchFamily="34" charset="0"/>
              </a:rPr>
              <a:t>…anche gli altri eroi ti celebreranno…</a:t>
            </a:r>
          </a:p>
          <a:p>
            <a:pPr marL="0" indent="0">
              <a:lnSpc>
                <a:spcPct val="60000"/>
              </a:lnSpc>
              <a:buNone/>
            </a:pPr>
            <a:r>
              <a:rPr lang="it-IT" i="1" dirty="0" smtClean="0">
                <a:latin typeface="Aparajita" panose="020B0604020202020204" pitchFamily="34" charset="0"/>
                <a:cs typeface="Aparajita" panose="020B0604020202020204" pitchFamily="34" charset="0"/>
              </a:rPr>
              <a:t>Anche </a:t>
            </a:r>
            <a:r>
              <a:rPr lang="it-IT" b="1" i="1" dirty="0" smtClean="0">
                <a:latin typeface="Aparajita" panose="020B0604020202020204" pitchFamily="34" charset="0"/>
                <a:cs typeface="Aparajita" panose="020B0604020202020204" pitchFamily="34" charset="0"/>
              </a:rPr>
              <a:t>Teseo</a:t>
            </a:r>
            <a:r>
              <a:rPr lang="it-IT" i="1" dirty="0" smtClean="0">
                <a:latin typeface="Aparajita" panose="020B0604020202020204" pitchFamily="34" charset="0"/>
                <a:cs typeface="Aparajita" panose="020B0604020202020204" pitchFamily="34" charset="0"/>
              </a:rPr>
              <a:t> riuscì a superare prove durissime grazie all’amore di una fanciulla, </a:t>
            </a:r>
            <a:r>
              <a:rPr lang="it-IT" b="1" i="1" dirty="0" smtClean="0">
                <a:latin typeface="Aparajita" panose="020B0604020202020204" pitchFamily="34" charset="0"/>
                <a:cs typeface="Aparajita" panose="020B0604020202020204" pitchFamily="34" charset="0"/>
              </a:rPr>
              <a:t>Arianna</a:t>
            </a:r>
            <a:r>
              <a:rPr lang="it-IT" i="1" dirty="0" smtClean="0">
                <a:latin typeface="Aparajita" panose="020B0604020202020204" pitchFamily="34" charset="0"/>
                <a:cs typeface="Aparajita" panose="020B0604020202020204" pitchFamily="34" charset="0"/>
              </a:rPr>
              <a:t>…</a:t>
            </a:r>
          </a:p>
          <a:p>
            <a:pPr marL="0" indent="0">
              <a:lnSpc>
                <a:spcPct val="60000"/>
              </a:lnSpc>
              <a:buNone/>
            </a:pPr>
            <a:r>
              <a:rPr lang="it-IT" i="1" dirty="0" smtClean="0">
                <a:latin typeface="Aparajita" panose="020B0604020202020204" pitchFamily="34" charset="0"/>
                <a:cs typeface="Aparajita" panose="020B0604020202020204" pitchFamily="34" charset="0"/>
              </a:rPr>
              <a:t>Si imbarcò sulla nave di Teseo…</a:t>
            </a:r>
            <a:r>
              <a:rPr lang="it-IT" b="1" i="1" dirty="0" smtClean="0">
                <a:latin typeface="Aparajita" panose="020B0604020202020204" pitchFamily="34" charset="0"/>
                <a:cs typeface="Aparajita" panose="020B0604020202020204" pitchFamily="34" charset="0"/>
              </a:rPr>
              <a:t>gli dei l’ebbero cara</a:t>
            </a:r>
            <a:r>
              <a:rPr lang="it-IT" i="1" dirty="0" smtClean="0">
                <a:latin typeface="Aparajita" panose="020B0604020202020204" pitchFamily="34" charset="0"/>
                <a:cs typeface="Aparajita" panose="020B0604020202020204" pitchFamily="34" charset="0"/>
              </a:rPr>
              <a:t>…una corona di stelle porta il suo nome…</a:t>
            </a:r>
          </a:p>
          <a:p>
            <a:pPr marL="0" indent="0">
              <a:lnSpc>
                <a:spcPct val="60000"/>
              </a:lnSpc>
              <a:buNone/>
            </a:pPr>
            <a:r>
              <a:rPr lang="it-IT" i="1" dirty="0" smtClean="0">
                <a:latin typeface="Aparajita" panose="020B0604020202020204" pitchFamily="34" charset="0"/>
                <a:cs typeface="Aparajita" panose="020B0604020202020204" pitchFamily="34" charset="0"/>
              </a:rPr>
              <a:t>…</a:t>
            </a:r>
            <a:r>
              <a:rPr lang="it-IT" b="1" i="1" dirty="0" smtClean="0">
                <a:latin typeface="Aparajita" panose="020B0604020202020204" pitchFamily="34" charset="0"/>
                <a:cs typeface="Aparajita" panose="020B0604020202020204" pitchFamily="34" charset="0"/>
              </a:rPr>
              <a:t>anche a t</a:t>
            </a:r>
            <a:r>
              <a:rPr lang="it-IT" i="1" dirty="0" smtClean="0">
                <a:latin typeface="Aparajita" panose="020B0604020202020204" pitchFamily="34" charset="0"/>
                <a:cs typeface="Aparajita" panose="020B0604020202020204" pitchFamily="34" charset="0"/>
              </a:rPr>
              <a:t>e gli dei </a:t>
            </a:r>
            <a:r>
              <a:rPr lang="it-IT" b="1" i="1" dirty="0" smtClean="0">
                <a:latin typeface="Aparajita" panose="020B0604020202020204" pitchFamily="34" charset="0"/>
                <a:cs typeface="Aparajita" panose="020B0604020202020204" pitchFamily="34" charset="0"/>
              </a:rPr>
              <a:t>si mostreranno grati </a:t>
            </a:r>
            <a:r>
              <a:rPr lang="it-IT" i="1" dirty="0" smtClean="0">
                <a:latin typeface="Aparajita" panose="020B0604020202020204" pitchFamily="34" charset="0"/>
                <a:cs typeface="Aparajita" panose="020B0604020202020204" pitchFamily="34" charset="0"/>
              </a:rPr>
              <a:t>se salverai la mia schiera di nobilissimi eroi…</a:t>
            </a:r>
          </a:p>
          <a:p>
            <a:pPr marL="0" indent="0">
              <a:lnSpc>
                <a:spcPct val="60000"/>
              </a:lnSpc>
              <a:buNone/>
            </a:pPr>
            <a:r>
              <a:rPr lang="it-IT" b="1" i="1" dirty="0" smtClean="0">
                <a:latin typeface="Aparajita" panose="020B0604020202020204" pitchFamily="34" charset="0"/>
                <a:cs typeface="Aparajita" panose="020B0604020202020204" pitchFamily="34" charset="0"/>
              </a:rPr>
              <a:t>Una bontà squisita s’accompagna alla tua bellezza!</a:t>
            </a:r>
            <a:endParaRPr lang="it-IT" b="1" i="1"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22336709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365126"/>
            <a:ext cx="10515600" cy="769612"/>
          </a:xfrm>
        </p:spPr>
        <p:txBody>
          <a:bodyPr/>
          <a:lstStyle/>
          <a:p>
            <a:pPr algn="ctr"/>
            <a:r>
              <a:rPr lang="it-IT" b="1" dirty="0" smtClean="0">
                <a:solidFill>
                  <a:srgbClr val="C00000"/>
                </a:solidFill>
                <a:effectLst>
                  <a:outerShdw blurRad="38100" dist="38100" dir="2700000" algn="tl">
                    <a:srgbClr val="000000">
                      <a:alpha val="43137"/>
                    </a:srgbClr>
                  </a:outerShdw>
                </a:effectLst>
              </a:rPr>
              <a:t>Medea consegna il filtro</a:t>
            </a:r>
            <a:endParaRPr lang="it-IT" b="1" dirty="0">
              <a:solidFill>
                <a:srgbClr val="C00000"/>
              </a:solidFill>
              <a:effectLst>
                <a:outerShdw blurRad="38100" dist="38100" dir="2700000" algn="tl">
                  <a:srgbClr val="000000">
                    <a:alpha val="43137"/>
                  </a:srgbClr>
                </a:outerShdw>
              </a:effectLst>
            </a:endParaRPr>
          </a:p>
        </p:txBody>
      </p:sp>
      <p:sp>
        <p:nvSpPr>
          <p:cNvPr id="9" name="Segnaposto contenuto 8"/>
          <p:cNvSpPr>
            <a:spLocks noGrp="1"/>
          </p:cNvSpPr>
          <p:nvPr>
            <p:ph sz="half" idx="2"/>
          </p:nvPr>
        </p:nvSpPr>
        <p:spPr>
          <a:xfrm>
            <a:off x="1090670" y="2027104"/>
            <a:ext cx="10025349" cy="3999123"/>
          </a:xfrm>
          <a:solidFill>
            <a:schemeClr val="accent5">
              <a:lumMod val="20000"/>
              <a:lumOff val="80000"/>
            </a:schemeClr>
          </a:solidFill>
        </p:spPr>
        <p:txBody>
          <a:bodyPr/>
          <a:lstStyle/>
          <a:p>
            <a:pPr marL="0" indent="0" algn="just">
              <a:buNone/>
            </a:pPr>
            <a:r>
              <a:rPr lang="it-IT" i="1" dirty="0" smtClean="0">
                <a:latin typeface="Aparajita" panose="020B0604020202020204" pitchFamily="34" charset="0"/>
                <a:cs typeface="Aparajita" panose="020B0604020202020204" pitchFamily="34" charset="0"/>
              </a:rPr>
              <a:t>Così disse </a:t>
            </a:r>
            <a:r>
              <a:rPr lang="it-IT" i="1" dirty="0">
                <a:latin typeface="Aparajita" panose="020B0604020202020204" pitchFamily="34" charset="0"/>
                <a:cs typeface="Aparajita" panose="020B0604020202020204" pitchFamily="34" charset="0"/>
              </a:rPr>
              <a:t>l</a:t>
            </a:r>
            <a:r>
              <a:rPr lang="it-IT" i="1" dirty="0" smtClean="0">
                <a:latin typeface="Aparajita" panose="020B0604020202020204" pitchFamily="34" charset="0"/>
                <a:cs typeface="Aparajita" panose="020B0604020202020204" pitchFamily="34" charset="0"/>
              </a:rPr>
              <a:t>usingandola, ed ella </a:t>
            </a:r>
            <a:r>
              <a:rPr lang="it-IT" b="1" i="1" dirty="0" smtClean="0">
                <a:latin typeface="Aparajita" panose="020B0604020202020204" pitchFamily="34" charset="0"/>
                <a:cs typeface="Aparajita" panose="020B0604020202020204" pitchFamily="34" charset="0"/>
              </a:rPr>
              <a:t>abbassò gli occhi / sorridendo divinamente</a:t>
            </a:r>
            <a:r>
              <a:rPr lang="it-IT" i="1" dirty="0" smtClean="0">
                <a:latin typeface="Aparajita" panose="020B0604020202020204" pitchFamily="34" charset="0"/>
                <a:cs typeface="Aparajita" panose="020B0604020202020204" pitchFamily="34" charset="0"/>
              </a:rPr>
              <a:t>; le si sciolse il cuore nel petto / per la lode, </a:t>
            </a:r>
            <a:r>
              <a:rPr lang="it-IT" b="1" i="1" dirty="0" smtClean="0">
                <a:latin typeface="Aparajita" panose="020B0604020202020204" pitchFamily="34" charset="0"/>
                <a:cs typeface="Aparajita" panose="020B0604020202020204" pitchFamily="34" charset="0"/>
              </a:rPr>
              <a:t>le parve di prendere il volo</a:t>
            </a:r>
            <a:r>
              <a:rPr lang="it-IT" i="1" dirty="0" smtClean="0">
                <a:latin typeface="Aparajita" panose="020B0604020202020204" pitchFamily="34" charset="0"/>
                <a:cs typeface="Aparajita" panose="020B0604020202020204" pitchFamily="34" charset="0"/>
              </a:rPr>
              <a:t>. Poi fissò /  gli occhi sul volto di Giasone, ma non sapeva con quale / parola cominciare: </a:t>
            </a:r>
            <a:r>
              <a:rPr lang="it-IT" b="1" i="1" dirty="0" smtClean="0">
                <a:latin typeface="Aparajita" panose="020B0604020202020204" pitchFamily="34" charset="0"/>
                <a:cs typeface="Aparajita" panose="020B0604020202020204" pitchFamily="34" charset="0"/>
              </a:rPr>
              <a:t>tutto voleva dirgli, in un solo / momento!</a:t>
            </a:r>
            <a:r>
              <a:rPr lang="it-IT" i="1" dirty="0" smtClean="0">
                <a:latin typeface="Aparajita" panose="020B0604020202020204" pitchFamily="34" charset="0"/>
                <a:cs typeface="Aparajita" panose="020B0604020202020204" pitchFamily="34" charset="0"/>
              </a:rPr>
              <a:t> Allora </a:t>
            </a:r>
            <a:r>
              <a:rPr lang="it-IT" b="1" i="1" dirty="0" smtClean="0">
                <a:latin typeface="Aparajita" panose="020B0604020202020204" pitchFamily="34" charset="0"/>
                <a:cs typeface="Aparajita" panose="020B0604020202020204" pitchFamily="34" charset="0"/>
              </a:rPr>
              <a:t>estrasse </a:t>
            </a:r>
            <a:r>
              <a:rPr lang="it-IT" i="1" dirty="0" smtClean="0">
                <a:latin typeface="Aparajita" panose="020B0604020202020204" pitchFamily="34" charset="0"/>
                <a:cs typeface="Aparajita" panose="020B0604020202020204" pitchFamily="34" charset="0"/>
              </a:rPr>
              <a:t>con decisione </a:t>
            </a:r>
            <a:r>
              <a:rPr lang="it-IT" b="1" i="1" dirty="0" smtClean="0">
                <a:latin typeface="Aparajita" panose="020B0604020202020204" pitchFamily="34" charset="0"/>
                <a:cs typeface="Aparajita" panose="020B0604020202020204" pitchFamily="34" charset="0"/>
              </a:rPr>
              <a:t>il filtro / dalla fascia profumata</a:t>
            </a:r>
            <a:r>
              <a:rPr lang="it-IT" i="1" dirty="0" smtClean="0">
                <a:latin typeface="Aparajita" panose="020B0604020202020204" pitchFamily="34" charset="0"/>
                <a:cs typeface="Aparajita" panose="020B0604020202020204" pitchFamily="34" charset="0"/>
              </a:rPr>
              <a:t>: subito </a:t>
            </a:r>
            <a:r>
              <a:rPr lang="it-IT" b="1" i="1" dirty="0" smtClean="0">
                <a:latin typeface="Aparajita" panose="020B0604020202020204" pitchFamily="34" charset="0"/>
                <a:cs typeface="Aparajita" panose="020B0604020202020204" pitchFamily="34" charset="0"/>
              </a:rPr>
              <a:t>lui lo ricevette con gioia </a:t>
            </a:r>
            <a:r>
              <a:rPr lang="it-IT" i="1" dirty="0" smtClean="0">
                <a:latin typeface="Aparajita" panose="020B0604020202020204" pitchFamily="34" charset="0"/>
                <a:cs typeface="Aparajita" panose="020B0604020202020204" pitchFamily="34" charset="0"/>
              </a:rPr>
              <a:t>/ nelle sue mani. Nell’estasi </a:t>
            </a:r>
            <a:r>
              <a:rPr lang="it-IT" b="1" i="1" dirty="0" smtClean="0">
                <a:latin typeface="Aparajita" panose="020B0604020202020204" pitchFamily="34" charset="0"/>
                <a:cs typeface="Aparajita" panose="020B0604020202020204" pitchFamily="34" charset="0"/>
              </a:rPr>
              <a:t>anche l’anima gli avrebbe / dato strappandola dal petto, se gliel’avesse chiesta</a:t>
            </a:r>
            <a:r>
              <a:rPr lang="it-IT" i="1" dirty="0" smtClean="0">
                <a:latin typeface="Aparajita" panose="020B0604020202020204" pitchFamily="34" charset="0"/>
                <a:cs typeface="Aparajita" panose="020B0604020202020204" pitchFamily="34" charset="0"/>
              </a:rPr>
              <a:t>, / tanto dolce era la fiamma che l’amore faceva splendere / sul biondo capo dell’</a:t>
            </a:r>
            <a:r>
              <a:rPr lang="it-IT" i="1" dirty="0" err="1" smtClean="0">
                <a:latin typeface="Aparajita" panose="020B0604020202020204" pitchFamily="34" charset="0"/>
                <a:cs typeface="Aparajita" panose="020B0604020202020204" pitchFamily="34" charset="0"/>
              </a:rPr>
              <a:t>Esonide</a:t>
            </a:r>
            <a:r>
              <a:rPr lang="it-IT" i="1" dirty="0" smtClean="0">
                <a:latin typeface="Aparajita" panose="020B0604020202020204" pitchFamily="34" charset="0"/>
                <a:cs typeface="Aparajita" panose="020B0604020202020204" pitchFamily="34" charset="0"/>
              </a:rPr>
              <a:t>, e che rapiva il lampo / dei suoi occhi: </a:t>
            </a:r>
            <a:r>
              <a:rPr lang="it-IT" b="1" i="1" dirty="0" smtClean="0">
                <a:latin typeface="Aparajita" panose="020B0604020202020204" pitchFamily="34" charset="0"/>
                <a:cs typeface="Aparajita" panose="020B0604020202020204" pitchFamily="34" charset="0"/>
              </a:rPr>
              <a:t>si scioglieva, inondata da una calda / e profonda tenerezza, come si scioglie la rugiada / sulle rose, quando riceve calore dai raggi dell’aurora.</a:t>
            </a:r>
            <a:endParaRPr lang="it-IT" b="1" i="1" dirty="0">
              <a:latin typeface="Aparajita" panose="020B0604020202020204" pitchFamily="34" charset="0"/>
              <a:cs typeface="Aparajita" panose="020B0604020202020204" pitchFamily="34" charset="0"/>
            </a:endParaRPr>
          </a:p>
        </p:txBody>
      </p:sp>
      <p:sp>
        <p:nvSpPr>
          <p:cNvPr id="10" name="Segnaposto testo 9"/>
          <p:cNvSpPr>
            <a:spLocks noGrp="1"/>
          </p:cNvSpPr>
          <p:nvPr>
            <p:ph type="body" sz="quarter" idx="3"/>
          </p:nvPr>
        </p:nvSpPr>
        <p:spPr>
          <a:xfrm>
            <a:off x="839789" y="958466"/>
            <a:ext cx="10515600" cy="1277958"/>
          </a:xfrm>
        </p:spPr>
        <p:txBody>
          <a:bodyPr/>
          <a:lstStyle/>
          <a:p>
            <a:pPr algn="ctr"/>
            <a:r>
              <a:rPr lang="it-IT" dirty="0"/>
              <a:t>Apollonio Rodio</a:t>
            </a:r>
            <a:r>
              <a:rPr lang="it-IT" b="0" dirty="0"/>
              <a:t>, </a:t>
            </a:r>
            <a:r>
              <a:rPr lang="it-IT" b="0" i="1" dirty="0"/>
              <a:t>Argonautiche </a:t>
            </a:r>
            <a:r>
              <a:rPr lang="it-IT" b="0" dirty="0"/>
              <a:t>III </a:t>
            </a:r>
            <a:r>
              <a:rPr lang="it-IT" b="0" dirty="0" smtClean="0"/>
              <a:t>1008-1021</a:t>
            </a:r>
          </a:p>
          <a:p>
            <a:endParaRPr lang="it-IT" dirty="0"/>
          </a:p>
        </p:txBody>
      </p:sp>
    </p:spTree>
    <p:extLst>
      <p:ext uri="{BB962C8B-B14F-4D97-AF65-F5344CB8AC3E}">
        <p14:creationId xmlns:p14="http://schemas.microsoft.com/office/powerpoint/2010/main" val="30329876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7"/>
          <p:cNvSpPr>
            <a:spLocks noGrp="1"/>
          </p:cNvSpPr>
          <p:nvPr>
            <p:ph type="body" idx="1"/>
          </p:nvPr>
        </p:nvSpPr>
        <p:spPr>
          <a:xfrm>
            <a:off x="839788" y="110170"/>
            <a:ext cx="10515600" cy="837282"/>
          </a:xfrm>
        </p:spPr>
        <p:txBody>
          <a:bodyPr/>
          <a:lstStyle/>
          <a:p>
            <a:pPr algn="ctr"/>
            <a:r>
              <a:rPr lang="it-IT" dirty="0">
                <a:solidFill>
                  <a:srgbClr val="C00000"/>
                </a:solidFill>
              </a:rPr>
              <a:t>Versi </a:t>
            </a:r>
            <a:r>
              <a:rPr lang="it-IT" dirty="0" smtClean="0">
                <a:solidFill>
                  <a:srgbClr val="C00000"/>
                </a:solidFill>
              </a:rPr>
              <a:t>III 1022-1064</a:t>
            </a:r>
            <a:endParaRPr lang="it-IT" dirty="0">
              <a:solidFill>
                <a:srgbClr val="C00000"/>
              </a:solidFill>
            </a:endParaRPr>
          </a:p>
          <a:p>
            <a:endParaRPr lang="it-IT" dirty="0"/>
          </a:p>
        </p:txBody>
      </p:sp>
      <p:sp>
        <p:nvSpPr>
          <p:cNvPr id="9" name="Segnaposto contenuto 8"/>
          <p:cNvSpPr>
            <a:spLocks noGrp="1"/>
          </p:cNvSpPr>
          <p:nvPr>
            <p:ph sz="half" idx="2"/>
          </p:nvPr>
        </p:nvSpPr>
        <p:spPr>
          <a:xfrm>
            <a:off x="839788" y="694064"/>
            <a:ext cx="10515600" cy="5308120"/>
          </a:xfrm>
          <a:solidFill>
            <a:schemeClr val="tx2">
              <a:lumMod val="20000"/>
              <a:lumOff val="80000"/>
            </a:schemeClr>
          </a:solidFill>
        </p:spPr>
        <p:txBody>
          <a:bodyPr>
            <a:normAutofit/>
          </a:bodyPr>
          <a:lstStyle/>
          <a:p>
            <a:pPr marL="0" indent="0">
              <a:buNone/>
            </a:pPr>
            <a:r>
              <a:rPr lang="it-IT" sz="1800" dirty="0" smtClean="0"/>
              <a:t>Medea </a:t>
            </a:r>
            <a:r>
              <a:rPr lang="it-IT" sz="1800" b="1" i="1" dirty="0" smtClean="0"/>
              <a:t>«con le ciglia illuminate da un dolce sorriso»</a:t>
            </a:r>
            <a:r>
              <a:rPr lang="it-IT" sz="1800" b="1" dirty="0" smtClean="0"/>
              <a:t> </a:t>
            </a:r>
            <a:r>
              <a:rPr lang="it-IT" sz="1800" dirty="0" smtClean="0"/>
              <a:t>spiega a Giasone come usare il filtro:</a:t>
            </a:r>
          </a:p>
          <a:p>
            <a:pPr>
              <a:lnSpc>
                <a:spcPct val="110000"/>
              </a:lnSpc>
              <a:buFont typeface="Wingdings" panose="05000000000000000000" pitchFamily="2" charset="2"/>
              <a:buChar char="v"/>
            </a:pPr>
            <a:r>
              <a:rPr lang="it-IT" sz="1800" dirty="0"/>
              <a:t>r</a:t>
            </a:r>
            <a:r>
              <a:rPr lang="it-IT" sz="1800" dirty="0" smtClean="0"/>
              <a:t>icevuti da </a:t>
            </a:r>
            <a:r>
              <a:rPr lang="it-IT" sz="1800" dirty="0" err="1" smtClean="0"/>
              <a:t>Eeta</a:t>
            </a:r>
            <a:r>
              <a:rPr lang="it-IT" sz="1800" dirty="0" smtClean="0"/>
              <a:t> i denti del drago per la semina, a metà della notte dovrà bagnarsi nel fiume</a:t>
            </a:r>
          </a:p>
          <a:p>
            <a:pPr>
              <a:lnSpc>
                <a:spcPct val="110000"/>
              </a:lnSpc>
              <a:buFont typeface="Wingdings" panose="05000000000000000000" pitchFamily="2" charset="2"/>
              <a:buChar char="v"/>
            </a:pPr>
            <a:r>
              <a:rPr lang="it-IT" sz="1800" dirty="0"/>
              <a:t>d</a:t>
            </a:r>
            <a:r>
              <a:rPr lang="it-IT" sz="1800" dirty="0" smtClean="0"/>
              <a:t>a solo, vestito di nero, costruirà una fossa dentro cui sacrificare un’agnella che dovrà poi porre su di una pira innalzata sulla fossa stessa</a:t>
            </a:r>
          </a:p>
          <a:p>
            <a:pPr>
              <a:lnSpc>
                <a:spcPct val="110000"/>
              </a:lnSpc>
              <a:buFont typeface="Wingdings" panose="05000000000000000000" pitchFamily="2" charset="2"/>
              <a:buChar char="v"/>
            </a:pPr>
            <a:r>
              <a:rPr lang="it-IT" sz="1800" dirty="0"/>
              <a:t>c</a:t>
            </a:r>
            <a:r>
              <a:rPr lang="it-IT" sz="1800" dirty="0" smtClean="0"/>
              <a:t>ompirà una libagione di miele in onore di </a:t>
            </a:r>
            <a:r>
              <a:rPr lang="it-IT" sz="1800" dirty="0" err="1" smtClean="0"/>
              <a:t>Ecate</a:t>
            </a:r>
            <a:endParaRPr lang="it-IT" sz="1800" dirty="0" smtClean="0"/>
          </a:p>
          <a:p>
            <a:pPr>
              <a:lnSpc>
                <a:spcPct val="110000"/>
              </a:lnSpc>
              <a:buFont typeface="Wingdings" panose="05000000000000000000" pitchFamily="2" charset="2"/>
              <a:buChar char="v"/>
            </a:pPr>
            <a:r>
              <a:rPr lang="it-IT" sz="1800" dirty="0"/>
              <a:t>d</a:t>
            </a:r>
            <a:r>
              <a:rPr lang="it-IT" sz="1800" dirty="0" smtClean="0"/>
              <a:t>ovrà allontanarsi dalla pira senza mai voltarsi</a:t>
            </a:r>
          </a:p>
          <a:p>
            <a:pPr>
              <a:lnSpc>
                <a:spcPct val="110000"/>
              </a:lnSpc>
              <a:buFont typeface="Wingdings" panose="05000000000000000000" pitchFamily="2" charset="2"/>
              <a:buChar char="v"/>
            </a:pPr>
            <a:r>
              <a:rPr lang="it-IT" sz="1800" dirty="0"/>
              <a:t>a</a:t>
            </a:r>
            <a:r>
              <a:rPr lang="it-IT" sz="1800" dirty="0" smtClean="0"/>
              <a:t>ll’alba ungerà il corpo, la lancia, lo scudo e la spada con il filtro ricevuto, diventando invulnerabile per l’intero giorno al fuoco e ai colpi dei Terrigeni</a:t>
            </a:r>
          </a:p>
          <a:p>
            <a:pPr>
              <a:lnSpc>
                <a:spcPct val="110000"/>
              </a:lnSpc>
              <a:buFont typeface="Wingdings" panose="05000000000000000000" pitchFamily="2" charset="2"/>
              <a:buChar char="v"/>
            </a:pPr>
            <a:r>
              <a:rPr lang="it-IT" sz="1800" dirty="0"/>
              <a:t>a</a:t>
            </a:r>
            <a:r>
              <a:rPr lang="it-IT" sz="1800" dirty="0" smtClean="0"/>
              <a:t>ggiogati i tori spiranti fuoco e arato il maggese, seminerà i denti del drago da cui nasceranno i Giganti</a:t>
            </a:r>
          </a:p>
          <a:p>
            <a:pPr>
              <a:buFont typeface="Wingdings" panose="05000000000000000000" pitchFamily="2" charset="2"/>
              <a:buChar char="v"/>
            </a:pPr>
            <a:r>
              <a:rPr lang="it-IT" sz="1800" dirty="0"/>
              <a:t>t</a:t>
            </a:r>
            <a:r>
              <a:rPr lang="it-IT" sz="1800" dirty="0" smtClean="0"/>
              <a:t>ra loro getterà una pesante pietra: essi si uccideranno a vicenda per impadronirsene come cani rabbiosi intorno ad un osso</a:t>
            </a:r>
          </a:p>
          <a:p>
            <a:pPr>
              <a:buFont typeface="Wingdings" panose="05000000000000000000" pitchFamily="2" charset="2"/>
              <a:buChar char="v"/>
            </a:pPr>
            <a:r>
              <a:rPr lang="it-IT" sz="1800" dirty="0"/>
              <a:t>s</a:t>
            </a:r>
            <a:r>
              <a:rPr lang="it-IT" sz="1800" dirty="0" smtClean="0"/>
              <a:t>uperata la prova, potrà riportare il vello in Grecia</a:t>
            </a:r>
          </a:p>
          <a:p>
            <a:pPr marL="0" indent="0">
              <a:buNone/>
            </a:pPr>
            <a:r>
              <a:rPr lang="it-IT" sz="1800" b="1" i="1" dirty="0" smtClean="0"/>
              <a:t>«Va’ pure dove desideri, dove ti piace tornare, una volta partito da qui.»</a:t>
            </a:r>
            <a:r>
              <a:rPr lang="it-IT" sz="1800" dirty="0" smtClean="0"/>
              <a:t> </a:t>
            </a:r>
          </a:p>
          <a:p>
            <a:pPr marL="0" indent="0">
              <a:buNone/>
            </a:pPr>
            <a:r>
              <a:rPr lang="it-IT" sz="1800" b="1" i="1" dirty="0" smtClean="0"/>
              <a:t>Detto questo tacque, e abbassò gli occhi a terra mentre calde lacrime le bagnavano le guance divine.</a:t>
            </a:r>
            <a:endParaRPr lang="it-IT" sz="1800" b="1" i="1" dirty="0"/>
          </a:p>
        </p:txBody>
      </p:sp>
    </p:spTree>
    <p:extLst>
      <p:ext uri="{BB962C8B-B14F-4D97-AF65-F5344CB8AC3E}">
        <p14:creationId xmlns:p14="http://schemas.microsoft.com/office/powerpoint/2010/main" val="2899019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7"/>
          <p:cNvSpPr>
            <a:spLocks noGrp="1"/>
          </p:cNvSpPr>
          <p:nvPr>
            <p:ph type="body" idx="1"/>
          </p:nvPr>
        </p:nvSpPr>
        <p:spPr>
          <a:xfrm>
            <a:off x="839788" y="110170"/>
            <a:ext cx="10515600" cy="837282"/>
          </a:xfrm>
        </p:spPr>
        <p:txBody>
          <a:bodyPr/>
          <a:lstStyle/>
          <a:p>
            <a:pPr algn="ctr"/>
            <a:r>
              <a:rPr lang="it-IT" dirty="0" smtClean="0">
                <a:solidFill>
                  <a:srgbClr val="C00000"/>
                </a:solidFill>
              </a:rPr>
              <a:t>Versi III 1069-1162</a:t>
            </a:r>
            <a:endParaRPr lang="it-IT" dirty="0">
              <a:solidFill>
                <a:srgbClr val="C00000"/>
              </a:solidFill>
            </a:endParaRPr>
          </a:p>
          <a:p>
            <a:endParaRPr lang="it-IT" dirty="0"/>
          </a:p>
        </p:txBody>
      </p:sp>
      <p:sp>
        <p:nvSpPr>
          <p:cNvPr id="9" name="Segnaposto contenuto 8"/>
          <p:cNvSpPr>
            <a:spLocks noGrp="1"/>
          </p:cNvSpPr>
          <p:nvPr>
            <p:ph sz="half" idx="2"/>
          </p:nvPr>
        </p:nvSpPr>
        <p:spPr>
          <a:xfrm>
            <a:off x="839788" y="694064"/>
            <a:ext cx="10515600" cy="5495600"/>
          </a:xfrm>
          <a:solidFill>
            <a:schemeClr val="tx2">
              <a:lumMod val="20000"/>
              <a:lumOff val="80000"/>
            </a:schemeClr>
          </a:solidFill>
        </p:spPr>
        <p:txBody>
          <a:bodyPr>
            <a:normAutofit/>
          </a:bodyPr>
          <a:lstStyle/>
          <a:p>
            <a:pPr marL="0" indent="0">
              <a:buNone/>
            </a:pPr>
            <a:r>
              <a:rPr lang="it-IT" sz="2400" b="1" i="1" dirty="0" smtClean="0"/>
              <a:t>«Ricordati del nome di Medea, se un giorno  tornerai / nella tua patria, così come anch’io serberò il ricordo / di te pur lontano. Ma ora dimmi: / dov’è la tua casa? Dove andrai con la nave, partito da qui?...e raccontami / della ragazza che prima hai nominato, la figlia illustre di </a:t>
            </a:r>
            <a:r>
              <a:rPr lang="it-IT" sz="2400" b="1" i="1" dirty="0" err="1" smtClean="0"/>
              <a:t>Pasifae</a:t>
            </a:r>
            <a:r>
              <a:rPr lang="it-IT" sz="2400" b="1" i="1" dirty="0" smtClean="0"/>
              <a:t>, che fu sorella di mio padre.»</a:t>
            </a:r>
          </a:p>
          <a:p>
            <a:pPr>
              <a:lnSpc>
                <a:spcPct val="50000"/>
              </a:lnSpc>
              <a:buFont typeface="Wingdings" panose="05000000000000000000" pitchFamily="2" charset="2"/>
              <a:buChar char="v"/>
            </a:pPr>
            <a:r>
              <a:rPr lang="it-IT" sz="1800" dirty="0" smtClean="0"/>
              <a:t>Giasone accenna alla sua terra e spera che </a:t>
            </a:r>
            <a:r>
              <a:rPr lang="it-IT" sz="1800" dirty="0" err="1" smtClean="0"/>
              <a:t>Eeta</a:t>
            </a:r>
            <a:r>
              <a:rPr lang="it-IT" sz="1800" dirty="0" smtClean="0"/>
              <a:t> possa comportarsi come Minosse</a:t>
            </a:r>
          </a:p>
          <a:p>
            <a:pPr>
              <a:lnSpc>
                <a:spcPct val="50000"/>
              </a:lnSpc>
              <a:buFont typeface="Wingdings" panose="05000000000000000000" pitchFamily="2" charset="2"/>
              <a:buChar char="v"/>
            </a:pPr>
            <a:r>
              <a:rPr lang="it-IT" sz="1800" dirty="0" smtClean="0"/>
              <a:t>Medea gli ricorda che il padre non è uomo da patti ospitali e che lei desidera solo non essere dimenticata</a:t>
            </a:r>
          </a:p>
          <a:p>
            <a:pPr>
              <a:lnSpc>
                <a:spcPct val="50000"/>
              </a:lnSpc>
              <a:buFont typeface="Wingdings" panose="05000000000000000000" pitchFamily="2" charset="2"/>
              <a:buChar char="v"/>
            </a:pPr>
            <a:r>
              <a:rPr lang="it-IT" sz="1800" dirty="0" smtClean="0"/>
              <a:t>Giasone replica con questa proposta:</a:t>
            </a:r>
          </a:p>
          <a:p>
            <a:pPr marL="0" indent="0">
              <a:buNone/>
            </a:pPr>
            <a:r>
              <a:rPr lang="it-IT" sz="2400" b="1" i="1" dirty="0" smtClean="0"/>
              <a:t>«…Perché parlare a vuoto? Se tu verrai tra quelle genti, nella terra / dell’</a:t>
            </a:r>
            <a:r>
              <a:rPr lang="it-IT" sz="2400" b="1" i="1" dirty="0" err="1" smtClean="0"/>
              <a:t>Ellade</a:t>
            </a:r>
            <a:r>
              <a:rPr lang="it-IT" sz="2400" b="1" i="1" dirty="0" smtClean="0"/>
              <a:t>, uomini e donne ti tributeranno onore / e rispetto… / …dividerai con me il letto nel talamo nuziale come moglie legittima e nulla ci separerà nel nostro amore, finché la morte / stabilita dal destino non ci coprirà col suo velo.»</a:t>
            </a:r>
          </a:p>
          <a:p>
            <a:pPr>
              <a:buFont typeface="Wingdings" panose="05000000000000000000" pitchFamily="2" charset="2"/>
              <a:buChar char="v"/>
            </a:pPr>
            <a:r>
              <a:rPr lang="it-IT" sz="1800" dirty="0" smtClean="0"/>
              <a:t>Medea, </a:t>
            </a:r>
            <a:r>
              <a:rPr lang="it-IT" sz="2400" b="1" i="1" dirty="0" smtClean="0"/>
              <a:t>«la sua anima ormai volava in alto tra le nubi»</a:t>
            </a:r>
            <a:r>
              <a:rPr lang="it-IT" sz="1800" dirty="0" smtClean="0"/>
              <a:t>,</a:t>
            </a:r>
            <a:r>
              <a:rPr lang="it-IT" sz="1800" b="1" i="1" dirty="0" smtClean="0"/>
              <a:t> </a:t>
            </a:r>
            <a:r>
              <a:rPr lang="it-IT" sz="1800" dirty="0" smtClean="0"/>
              <a:t>ritorna alla reggia senza parlare e non risponde neppure alle domande di </a:t>
            </a:r>
            <a:r>
              <a:rPr lang="it-IT" sz="1800" dirty="0" err="1" smtClean="0"/>
              <a:t>Calciope</a:t>
            </a:r>
            <a:endParaRPr lang="it-IT" sz="1800" dirty="0" smtClean="0"/>
          </a:p>
          <a:p>
            <a:pPr marL="0" indent="0">
              <a:buNone/>
            </a:pPr>
            <a:r>
              <a:rPr lang="it-IT" sz="2400" b="1" i="1" dirty="0" smtClean="0"/>
              <a:t>Sedeva sopra un basso sgabello ai piedi del letto / con una guancia appoggiata di lato alla mano sinistra / e gli umidi occhi fissi nelle palpebre, pensando / al male di cui si era resa complice col suo disegno. </a:t>
            </a:r>
            <a:endParaRPr lang="it-IT" sz="2400" b="1" i="1" dirty="0"/>
          </a:p>
        </p:txBody>
      </p:sp>
    </p:spTree>
    <p:extLst>
      <p:ext uri="{BB962C8B-B14F-4D97-AF65-F5344CB8AC3E}">
        <p14:creationId xmlns:p14="http://schemas.microsoft.com/office/powerpoint/2010/main" val="3178790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204395"/>
            <a:ext cx="10515600" cy="1387737"/>
          </a:xfrm>
        </p:spPr>
        <p:txBody>
          <a:bodyPr/>
          <a:lstStyle/>
          <a:p>
            <a:r>
              <a:rPr lang="it-IT" b="1" dirty="0" smtClean="0">
                <a:solidFill>
                  <a:srgbClr val="C00000"/>
                </a:solidFill>
                <a:effectLst>
                  <a:outerShdw blurRad="38100" dist="38100" dir="2700000" algn="tl">
                    <a:srgbClr val="000000">
                      <a:alpha val="43137"/>
                    </a:srgbClr>
                  </a:outerShdw>
                </a:effectLst>
              </a:rPr>
              <a:t>La prova</a:t>
            </a:r>
            <a:endParaRPr lang="it-IT" b="1" dirty="0">
              <a:solidFill>
                <a:srgbClr val="C00000"/>
              </a:solidFill>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a:xfrm>
            <a:off x="839788" y="430307"/>
            <a:ext cx="10515600" cy="1161826"/>
          </a:xfrm>
        </p:spPr>
        <p:txBody>
          <a:bodyPr>
            <a:normAutofit/>
          </a:bodyPr>
          <a:lstStyle/>
          <a:p>
            <a:pPr algn="r"/>
            <a:r>
              <a:rPr lang="it-IT" dirty="0"/>
              <a:t>Annibale, Agostino e Ludovico </a:t>
            </a:r>
            <a:r>
              <a:rPr lang="it-IT" dirty="0" smtClean="0"/>
              <a:t>Carracci                                                                                                </a:t>
            </a:r>
            <a:r>
              <a:rPr lang="it-IT" b="0" i="1" dirty="0" smtClean="0"/>
              <a:t>Storie </a:t>
            </a:r>
            <a:r>
              <a:rPr lang="it-IT" b="0" i="1" dirty="0"/>
              <a:t>di Giasone e </a:t>
            </a:r>
            <a:r>
              <a:rPr lang="it-IT" b="0" i="1" dirty="0" smtClean="0"/>
              <a:t>Medea                                                                                                                             </a:t>
            </a:r>
            <a:r>
              <a:rPr lang="it-IT" b="0" dirty="0" smtClean="0"/>
              <a:t>Palazzo Fava,</a:t>
            </a:r>
            <a:r>
              <a:rPr lang="it-IT" b="0" dirty="0"/>
              <a:t> </a:t>
            </a:r>
            <a:r>
              <a:rPr lang="it-IT" b="0" dirty="0" smtClean="0"/>
              <a:t>Bologna</a:t>
            </a:r>
            <a:r>
              <a:rPr lang="it-IT" b="0" dirty="0"/>
              <a:t>, </a:t>
            </a:r>
            <a:r>
              <a:rPr lang="it-IT" b="0" dirty="0" smtClean="0"/>
              <a:t>1584</a:t>
            </a:r>
            <a:endParaRPr lang="it-IT" b="0" dirty="0"/>
          </a:p>
        </p:txBody>
      </p:sp>
      <p:pic>
        <p:nvPicPr>
          <p:cNvPr id="6" name="Picture 2" descr="Risultati immagini per le storie di medea palazzo fav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630311" y="1818043"/>
            <a:ext cx="7518400" cy="4210223"/>
          </a:xfrm>
          <a:prstGeom prst="rect">
            <a:avLst/>
          </a:prstGeom>
          <a:noFill/>
          <a:ln w="28575">
            <a:solidFill>
              <a:schemeClr val="accent3">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182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204395"/>
            <a:ext cx="10515600" cy="1387737"/>
          </a:xfrm>
        </p:spPr>
        <p:txBody>
          <a:bodyPr/>
          <a:lstStyle/>
          <a:p>
            <a:r>
              <a:rPr lang="it-IT" b="1" dirty="0" smtClean="0">
                <a:solidFill>
                  <a:srgbClr val="C00000"/>
                </a:solidFill>
                <a:effectLst>
                  <a:outerShdw blurRad="38100" dist="38100" dir="2700000" algn="tl">
                    <a:srgbClr val="000000">
                      <a:alpha val="43137"/>
                    </a:srgbClr>
                  </a:outerShdw>
                </a:effectLst>
              </a:rPr>
              <a:t>La prova</a:t>
            </a:r>
            <a:endParaRPr lang="it-IT" b="1" dirty="0">
              <a:solidFill>
                <a:srgbClr val="C00000"/>
              </a:solidFill>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a:xfrm>
            <a:off x="839788" y="430307"/>
            <a:ext cx="10515600" cy="1161826"/>
          </a:xfrm>
        </p:spPr>
        <p:txBody>
          <a:bodyPr>
            <a:normAutofit/>
          </a:bodyPr>
          <a:lstStyle/>
          <a:p>
            <a:pPr algn="r"/>
            <a:r>
              <a:rPr lang="it-IT" dirty="0"/>
              <a:t>Annibale, Agostino e Ludovico </a:t>
            </a:r>
            <a:r>
              <a:rPr lang="it-IT" dirty="0" smtClean="0"/>
              <a:t>Carracci                                                                                                 </a:t>
            </a:r>
            <a:r>
              <a:rPr lang="it-IT" b="0" i="1" dirty="0" smtClean="0"/>
              <a:t>Storie </a:t>
            </a:r>
            <a:r>
              <a:rPr lang="it-IT" b="0" i="1" dirty="0"/>
              <a:t>di Giasone e </a:t>
            </a:r>
            <a:r>
              <a:rPr lang="it-IT" b="0" i="1" dirty="0" smtClean="0"/>
              <a:t>Medea                                                                                                                             </a:t>
            </a:r>
            <a:r>
              <a:rPr lang="it-IT" b="0" dirty="0" smtClean="0"/>
              <a:t>Palazzo Fava,</a:t>
            </a:r>
            <a:r>
              <a:rPr lang="it-IT" b="0" dirty="0"/>
              <a:t> </a:t>
            </a:r>
            <a:r>
              <a:rPr lang="it-IT" b="0" dirty="0" smtClean="0"/>
              <a:t>Bologna</a:t>
            </a:r>
            <a:r>
              <a:rPr lang="it-IT" b="0" dirty="0"/>
              <a:t>, </a:t>
            </a:r>
            <a:r>
              <a:rPr lang="it-IT" b="0" dirty="0" smtClean="0"/>
              <a:t>1584</a:t>
            </a:r>
            <a:endParaRPr lang="it-IT" b="0" dirty="0"/>
          </a:p>
        </p:txBody>
      </p:sp>
      <p:pic>
        <p:nvPicPr>
          <p:cNvPr id="9" name="Picture 2" descr="Risultati immagini per le storie di medea palazzo fav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675468" y="1818044"/>
            <a:ext cx="7368514" cy="4188996"/>
          </a:xfrm>
          <a:prstGeom prst="rect">
            <a:avLst/>
          </a:prstGeom>
          <a:noFill/>
          <a:ln w="28575">
            <a:solidFill>
              <a:schemeClr val="accent3">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156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090670" y="0"/>
            <a:ext cx="9937214" cy="1167788"/>
          </a:xfrm>
        </p:spPr>
        <p:txBody>
          <a:bodyPr/>
          <a:lstStyle/>
          <a:p>
            <a:pPr algn="ctr"/>
            <a:r>
              <a:rPr lang="it-IT" b="1" dirty="0" smtClean="0">
                <a:solidFill>
                  <a:srgbClr val="C00000"/>
                </a:solidFill>
                <a:effectLst>
                  <a:outerShdw blurRad="38100" dist="38100" dir="2700000" algn="tl">
                    <a:srgbClr val="000000">
                      <a:alpha val="43137"/>
                    </a:srgbClr>
                  </a:outerShdw>
                </a:effectLst>
              </a:rPr>
              <a:t>L’ultimo abbraccio di </a:t>
            </a:r>
            <a:r>
              <a:rPr lang="it-IT" b="1" dirty="0" err="1" smtClean="0">
                <a:solidFill>
                  <a:srgbClr val="C00000"/>
                </a:solidFill>
                <a:effectLst>
                  <a:outerShdw blurRad="38100" dist="38100" dir="2700000" algn="tl">
                    <a:srgbClr val="000000">
                      <a:alpha val="43137"/>
                    </a:srgbClr>
                  </a:outerShdw>
                </a:effectLst>
              </a:rPr>
              <a:t>Alcimede</a:t>
            </a:r>
            <a:r>
              <a:rPr lang="it-IT" b="1" dirty="0" smtClean="0">
                <a:solidFill>
                  <a:srgbClr val="C00000"/>
                </a:solidFill>
                <a:effectLst>
                  <a:outerShdw blurRad="38100" dist="38100" dir="2700000" algn="tl">
                    <a:srgbClr val="000000">
                      <a:alpha val="43137"/>
                    </a:srgbClr>
                  </a:outerShdw>
                </a:effectLst>
              </a:rPr>
              <a:t> a Giasone</a:t>
            </a:r>
            <a:endParaRPr lang="it-IT" b="1" dirty="0">
              <a:solidFill>
                <a:srgbClr val="C00000"/>
              </a:solidFill>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a:xfrm>
            <a:off x="1090670" y="1167788"/>
            <a:ext cx="9937214" cy="462708"/>
          </a:xfrm>
        </p:spPr>
        <p:txBody>
          <a:bodyPr>
            <a:normAutofit/>
          </a:bodyPr>
          <a:lstStyle/>
          <a:p>
            <a:pPr algn="ctr"/>
            <a:r>
              <a:rPr lang="it-IT" sz="1800" dirty="0" smtClean="0"/>
              <a:t>Apollonio Rodio,</a:t>
            </a:r>
            <a:r>
              <a:rPr lang="it-IT" sz="1800" i="1" dirty="0" smtClean="0"/>
              <a:t> </a:t>
            </a:r>
            <a:r>
              <a:rPr lang="it-IT" sz="1800" b="0" i="1" dirty="0" smtClean="0"/>
              <a:t>Argonautiche </a:t>
            </a:r>
            <a:r>
              <a:rPr lang="it-IT" sz="1800" b="0" dirty="0" smtClean="0"/>
              <a:t>I 268-291</a:t>
            </a:r>
            <a:endParaRPr lang="it-IT" sz="1800" b="0" dirty="0"/>
          </a:p>
        </p:txBody>
      </p:sp>
      <p:sp>
        <p:nvSpPr>
          <p:cNvPr id="9" name="Segnaposto contenuto 8"/>
          <p:cNvSpPr>
            <a:spLocks noGrp="1"/>
          </p:cNvSpPr>
          <p:nvPr>
            <p:ph sz="half" idx="2"/>
          </p:nvPr>
        </p:nvSpPr>
        <p:spPr>
          <a:xfrm>
            <a:off x="1090670" y="1938969"/>
            <a:ext cx="9937214" cy="3866920"/>
          </a:xfrm>
          <a:solidFill>
            <a:schemeClr val="accent6">
              <a:lumMod val="20000"/>
              <a:lumOff val="80000"/>
            </a:schemeClr>
          </a:solidFill>
        </p:spPr>
        <p:txBody>
          <a:bodyPr>
            <a:noAutofit/>
          </a:bodyPr>
          <a:lstStyle/>
          <a:p>
            <a:pPr marL="0" indent="0" algn="just">
              <a:buNone/>
            </a:pPr>
            <a:r>
              <a:rPr lang="it-IT" i="1" dirty="0" err="1" smtClean="0">
                <a:latin typeface="Aparajita" panose="020B0604020202020204" pitchFamily="34" charset="0"/>
                <a:cs typeface="Aparajita" panose="020B0604020202020204" pitchFamily="34" charset="0"/>
              </a:rPr>
              <a:t>Alcimede</a:t>
            </a:r>
            <a:r>
              <a:rPr lang="it-IT" i="1" dirty="0" smtClean="0">
                <a:latin typeface="Aparajita" panose="020B0604020202020204" pitchFamily="34" charset="0"/>
                <a:cs typeface="Aparajita" panose="020B0604020202020204" pitchFamily="34" charset="0"/>
              </a:rPr>
              <a:t>, gettate </a:t>
            </a:r>
            <a:r>
              <a:rPr lang="it-IT" i="1" dirty="0">
                <a:latin typeface="Aparajita" panose="020B0604020202020204" pitchFamily="34" charset="0"/>
                <a:cs typeface="Aparajita" panose="020B0604020202020204" pitchFamily="34" charset="0"/>
              </a:rPr>
              <a:t>le braccia al collo </a:t>
            </a:r>
            <a:r>
              <a:rPr lang="it-IT" i="1" dirty="0" smtClean="0">
                <a:latin typeface="Aparajita" panose="020B0604020202020204" pitchFamily="34" charset="0"/>
                <a:cs typeface="Aparajita" panose="020B0604020202020204" pitchFamily="34" charset="0"/>
              </a:rPr>
              <a:t>del </a:t>
            </a:r>
            <a:r>
              <a:rPr lang="it-IT" i="1" dirty="0">
                <a:latin typeface="Aparajita" panose="020B0604020202020204" pitchFamily="34" charset="0"/>
                <a:cs typeface="Aparajita" panose="020B0604020202020204" pitchFamily="34" charset="0"/>
              </a:rPr>
              <a:t>figlio</a:t>
            </a:r>
            <a:r>
              <a:rPr lang="it-IT" i="1" dirty="0" smtClean="0">
                <a:latin typeface="Aparajita" panose="020B0604020202020204" pitchFamily="34" charset="0"/>
                <a:cs typeface="Aparajita" panose="020B0604020202020204" pitchFamily="34" charset="0"/>
              </a:rPr>
              <a:t>, / lo stringeva piangendo copiosamente /…  / piangeva disperata abbracciando / suo figlio  e nel dolore </a:t>
            </a:r>
            <a:r>
              <a:rPr lang="it-IT" i="1" dirty="0">
                <a:latin typeface="Aparajita" panose="020B0604020202020204" pitchFamily="34" charset="0"/>
                <a:cs typeface="Aparajita" panose="020B0604020202020204" pitchFamily="34" charset="0"/>
              </a:rPr>
              <a:t>diceva queste parole: </a:t>
            </a:r>
            <a:r>
              <a:rPr lang="it-IT" i="1" dirty="0" smtClean="0">
                <a:latin typeface="Aparajita" panose="020B0604020202020204" pitchFamily="34" charset="0"/>
                <a:cs typeface="Aparajita" panose="020B0604020202020204" pitchFamily="34" charset="0"/>
              </a:rPr>
              <a:t>/ «Misera me, dovevo morire all’istante e obliare / gli affanni il giorno stesso in cui udii il re </a:t>
            </a:r>
            <a:r>
              <a:rPr lang="it-IT" i="1" dirty="0" err="1" smtClean="0">
                <a:latin typeface="Aparajita" panose="020B0604020202020204" pitchFamily="34" charset="0"/>
                <a:cs typeface="Aparajita" panose="020B0604020202020204" pitchFamily="34" charset="0"/>
              </a:rPr>
              <a:t>Pelia</a:t>
            </a:r>
            <a:r>
              <a:rPr lang="it-IT" i="1" dirty="0" smtClean="0">
                <a:latin typeface="Aparajita" panose="020B0604020202020204" pitchFamily="34" charset="0"/>
                <a:cs typeface="Aparajita" panose="020B0604020202020204" pitchFamily="34" charset="0"/>
              </a:rPr>
              <a:t> proferire / il triste comando! Allora, figlio adorato, seppellendomi / con le tue care mani m’avresti fatto l’ultimo dono / che mi attendevo da te, poiché ogni altro compenso / per le mie cure di madre l’ho ricevuto ormai da tempo! / Resterò nella casa vuota, abbandonata come una schiava / … / Quale sciagura è la mia! Neppure in sogno avrei pensato / che la salvezza di </a:t>
            </a:r>
            <a:r>
              <a:rPr lang="it-IT" i="1" dirty="0" err="1" smtClean="0">
                <a:latin typeface="Aparajita" panose="020B0604020202020204" pitchFamily="34" charset="0"/>
                <a:cs typeface="Aparajita" panose="020B0604020202020204" pitchFamily="34" charset="0"/>
              </a:rPr>
              <a:t>Frisso</a:t>
            </a:r>
            <a:r>
              <a:rPr lang="it-IT" i="1" dirty="0" smtClean="0">
                <a:latin typeface="Aparajita" panose="020B0604020202020204" pitchFamily="34" charset="0"/>
                <a:cs typeface="Aparajita" panose="020B0604020202020204" pitchFamily="34" charset="0"/>
              </a:rPr>
              <a:t> mi avrebbe portato tanto dolore.»</a:t>
            </a:r>
            <a:endParaRPr lang="it-IT" i="1"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11173966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365124"/>
            <a:ext cx="7034809" cy="1883223"/>
          </a:xfrm>
        </p:spPr>
        <p:txBody>
          <a:bodyPr/>
          <a:lstStyle/>
          <a:p>
            <a:pPr algn="ctr"/>
            <a:r>
              <a:rPr lang="it-IT" b="1" dirty="0">
                <a:solidFill>
                  <a:srgbClr val="C00000"/>
                </a:solidFill>
                <a:effectLst>
                  <a:outerShdw blurRad="38100" dist="38100" dir="2700000" algn="tl">
                    <a:srgbClr val="000000">
                      <a:alpha val="43137"/>
                    </a:srgbClr>
                  </a:outerShdw>
                </a:effectLst>
              </a:rPr>
              <a:t>Invocazione alla Musa</a:t>
            </a:r>
            <a:endParaRPr lang="it-IT" dirty="0"/>
          </a:p>
        </p:txBody>
      </p:sp>
      <p:sp>
        <p:nvSpPr>
          <p:cNvPr id="8" name="Segnaposto testo 7"/>
          <p:cNvSpPr>
            <a:spLocks noGrp="1"/>
          </p:cNvSpPr>
          <p:nvPr>
            <p:ph type="body" idx="1"/>
          </p:nvPr>
        </p:nvSpPr>
        <p:spPr>
          <a:xfrm>
            <a:off x="8439374" y="559080"/>
            <a:ext cx="2710927" cy="1194099"/>
          </a:xfrm>
        </p:spPr>
        <p:txBody>
          <a:bodyPr/>
          <a:lstStyle/>
          <a:p>
            <a:r>
              <a:rPr lang="it-IT" dirty="0" smtClean="0"/>
              <a:t>Apollonio </a:t>
            </a:r>
            <a:r>
              <a:rPr lang="it-IT" dirty="0"/>
              <a:t>Rodio</a:t>
            </a:r>
            <a:r>
              <a:rPr lang="it-IT" b="0" dirty="0"/>
              <a:t>, </a:t>
            </a:r>
            <a:r>
              <a:rPr lang="it-IT" b="0" i="1" dirty="0"/>
              <a:t>Argonautiche </a:t>
            </a:r>
            <a:r>
              <a:rPr lang="it-IT" b="0" dirty="0"/>
              <a:t>IV 1-4</a:t>
            </a:r>
          </a:p>
          <a:p>
            <a:endParaRPr lang="it-IT" dirty="0"/>
          </a:p>
        </p:txBody>
      </p:sp>
      <p:sp>
        <p:nvSpPr>
          <p:cNvPr id="9" name="Segnaposto contenuto 8"/>
          <p:cNvSpPr>
            <a:spLocks noGrp="1"/>
          </p:cNvSpPr>
          <p:nvPr>
            <p:ph sz="half" idx="2"/>
          </p:nvPr>
        </p:nvSpPr>
        <p:spPr>
          <a:xfrm>
            <a:off x="839788" y="2452743"/>
            <a:ext cx="7034810" cy="2326023"/>
          </a:xfrm>
          <a:solidFill>
            <a:schemeClr val="accent5">
              <a:lumMod val="40000"/>
              <a:lumOff val="60000"/>
            </a:schemeClr>
          </a:solidFill>
        </p:spPr>
        <p:txBody>
          <a:bodyPr/>
          <a:lstStyle/>
          <a:p>
            <a:pPr marL="0" indent="0">
              <a:buNone/>
            </a:pPr>
            <a:r>
              <a:rPr lang="it-IT" sz="3200" i="1" dirty="0">
                <a:latin typeface="Aparajita" panose="020B0604020202020204" pitchFamily="34" charset="0"/>
                <a:cs typeface="Aparajita" panose="020B0604020202020204" pitchFamily="34" charset="0"/>
              </a:rPr>
              <a:t>Divina Musa, figlia di Zeus, tu stessa ora canta        i pensieri e le pene della fanciulla colchica, poiché in me la mente fluttua priva di parole, e non so dire se per lo smarrimento di una passione funesta         o per terrore e vergogna lasciò il popolo dei Colchi</a:t>
            </a:r>
          </a:p>
          <a:p>
            <a:pPr marL="0" indent="0">
              <a:buNone/>
            </a:pPr>
            <a:endParaRPr lang="it-IT" dirty="0"/>
          </a:p>
        </p:txBody>
      </p:sp>
      <p:sp>
        <p:nvSpPr>
          <p:cNvPr id="10" name="Segnaposto testo 9"/>
          <p:cNvSpPr>
            <a:spLocks noGrp="1"/>
          </p:cNvSpPr>
          <p:nvPr>
            <p:ph type="body" sz="quarter" idx="3"/>
          </p:nvPr>
        </p:nvSpPr>
        <p:spPr>
          <a:xfrm>
            <a:off x="7874598" y="1681162"/>
            <a:ext cx="3840480" cy="4278573"/>
          </a:xfrm>
        </p:spPr>
        <p:txBody>
          <a:bodyPr>
            <a:normAutofit/>
          </a:bodyPr>
          <a:lstStyle/>
          <a:p>
            <a:r>
              <a:rPr lang="it-IT" sz="1800" i="1" dirty="0" err="1" smtClean="0"/>
              <a:t>Erato</a:t>
            </a:r>
            <a:r>
              <a:rPr lang="it-IT" sz="1800" b="0" dirty="0" smtClean="0"/>
              <a:t>,</a:t>
            </a:r>
            <a:r>
              <a:rPr lang="it-IT" sz="1800" dirty="0" smtClean="0"/>
              <a:t> </a:t>
            </a:r>
            <a:r>
              <a:rPr lang="it-IT" sz="1800" b="0" dirty="0"/>
              <a:t>s</a:t>
            </a:r>
            <a:r>
              <a:rPr lang="it-IT" sz="1800" b="0" dirty="0" smtClean="0"/>
              <a:t>tatua romana del II </a:t>
            </a:r>
            <a:r>
              <a:rPr lang="it-IT" sz="1800" b="0" dirty="0"/>
              <a:t>secolo </a:t>
            </a:r>
            <a:r>
              <a:rPr lang="it-IT" sz="1800" b="0" dirty="0" smtClean="0"/>
              <a:t>d.C</a:t>
            </a:r>
            <a:r>
              <a:rPr lang="it-IT" sz="1800" dirty="0"/>
              <a:t>. </a:t>
            </a:r>
            <a:r>
              <a:rPr lang="it-IT" sz="1800" b="0" dirty="0" err="1" smtClean="0"/>
              <a:t>Ny</a:t>
            </a:r>
            <a:r>
              <a:rPr lang="it-IT" sz="1800" b="0" dirty="0" smtClean="0"/>
              <a:t> </a:t>
            </a:r>
            <a:r>
              <a:rPr lang="it-IT" sz="1800" b="0" dirty="0"/>
              <a:t>Carlsberg </a:t>
            </a:r>
            <a:r>
              <a:rPr lang="it-IT" sz="1800" b="0" dirty="0" err="1" smtClean="0"/>
              <a:t>Glyptotek</a:t>
            </a:r>
            <a:r>
              <a:rPr lang="it-IT" sz="1800" b="0" dirty="0"/>
              <a:t>,</a:t>
            </a:r>
            <a:r>
              <a:rPr lang="it-IT" sz="1800" b="0" dirty="0" smtClean="0"/>
              <a:t> </a:t>
            </a:r>
            <a:r>
              <a:rPr lang="it-IT" sz="1800" b="0" dirty="0" err="1"/>
              <a:t>Copenhagen</a:t>
            </a:r>
            <a:r>
              <a:rPr lang="it-IT" sz="1800" b="0" dirty="0"/>
              <a:t>, Danimarca</a:t>
            </a:r>
            <a:endParaRPr lang="it-IT" sz="1800" dirty="0"/>
          </a:p>
        </p:txBody>
      </p:sp>
      <p:pic>
        <p:nvPicPr>
          <p:cNvPr id="12" name="Picture 2" descr="Erato"/>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8057478" y="1681162"/>
            <a:ext cx="3297910" cy="3097605"/>
          </a:xfrm>
          <a:prstGeom prst="rect">
            <a:avLst/>
          </a:prstGeom>
          <a:noFill/>
          <a:ln w="28575">
            <a:solidFill>
              <a:schemeClr val="accent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2157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021975" y="365125"/>
            <a:ext cx="6927925" cy="989949"/>
          </a:xfrm>
        </p:spPr>
        <p:txBody>
          <a:bodyPr>
            <a:normAutofit/>
          </a:bodyPr>
          <a:lstStyle/>
          <a:p>
            <a:r>
              <a:rPr lang="it-IT" b="1" dirty="0" smtClean="0">
                <a:solidFill>
                  <a:srgbClr val="C00000"/>
                </a:solidFill>
                <a:effectLst>
                  <a:outerShdw blurRad="38100" dist="38100" dir="2700000" algn="tl">
                    <a:srgbClr val="000000">
                      <a:alpha val="43137"/>
                    </a:srgbClr>
                  </a:outerShdw>
                </a:effectLst>
              </a:rPr>
              <a:t>Medea è preda del terrore</a:t>
            </a:r>
            <a:endParaRPr lang="it-IT" b="1" dirty="0">
              <a:solidFill>
                <a:srgbClr val="C00000"/>
              </a:solidFill>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a:xfrm>
            <a:off x="7949902" y="365127"/>
            <a:ext cx="3108960" cy="989947"/>
          </a:xfrm>
        </p:spPr>
        <p:txBody>
          <a:bodyPr/>
          <a:lstStyle/>
          <a:p>
            <a:pPr algn="ctr"/>
            <a:r>
              <a:rPr lang="it-IT" dirty="0"/>
              <a:t>Apollonio Rodio, </a:t>
            </a:r>
            <a:r>
              <a:rPr lang="it-IT" b="0" i="1" dirty="0"/>
              <a:t>Argonautiche </a:t>
            </a:r>
            <a:r>
              <a:rPr lang="it-IT" b="0" dirty="0" smtClean="0"/>
              <a:t>IV 6-19</a:t>
            </a:r>
            <a:endParaRPr lang="it-IT" dirty="0"/>
          </a:p>
        </p:txBody>
      </p:sp>
      <p:sp>
        <p:nvSpPr>
          <p:cNvPr id="9" name="Segnaposto contenuto 8"/>
          <p:cNvSpPr>
            <a:spLocks noGrp="1"/>
          </p:cNvSpPr>
          <p:nvPr>
            <p:ph sz="half" idx="2"/>
          </p:nvPr>
        </p:nvSpPr>
        <p:spPr>
          <a:xfrm>
            <a:off x="1021976" y="1498296"/>
            <a:ext cx="10036885" cy="3708406"/>
          </a:xfrm>
          <a:solidFill>
            <a:schemeClr val="accent4">
              <a:lumMod val="40000"/>
              <a:lumOff val="60000"/>
            </a:schemeClr>
          </a:solidFill>
        </p:spPr>
        <p:txBody>
          <a:bodyPr>
            <a:normAutofit/>
          </a:bodyPr>
          <a:lstStyle/>
          <a:p>
            <a:pPr marL="0" indent="0" algn="just">
              <a:buNone/>
            </a:pPr>
            <a:r>
              <a:rPr lang="it-IT" i="1" dirty="0" smtClean="0">
                <a:latin typeface="Aparajita" panose="020B0604020202020204" pitchFamily="34" charset="0"/>
                <a:cs typeface="Aparajita" panose="020B0604020202020204" pitchFamily="34" charset="0"/>
              </a:rPr>
              <a:t>Nella reggia per tutta la notte </a:t>
            </a:r>
            <a:r>
              <a:rPr lang="it-IT" b="1" i="1" dirty="0" err="1" smtClean="0">
                <a:latin typeface="Aparajita" panose="020B0604020202020204" pitchFamily="34" charset="0"/>
                <a:cs typeface="Aparajita" panose="020B0604020202020204" pitchFamily="34" charset="0"/>
              </a:rPr>
              <a:t>Eeta</a:t>
            </a:r>
            <a:r>
              <a:rPr lang="it-IT" i="1" dirty="0" smtClean="0">
                <a:latin typeface="Aparajita" panose="020B0604020202020204" pitchFamily="34" charset="0"/>
                <a:cs typeface="Aparajita" panose="020B0604020202020204" pitchFamily="34" charset="0"/>
              </a:rPr>
              <a:t>, tra i nobili / della sua gente, tramava un perfido inganno / contro gli eroi, </a:t>
            </a:r>
            <a:r>
              <a:rPr lang="it-IT" b="1" i="1" dirty="0" smtClean="0">
                <a:latin typeface="Aparajita" panose="020B0604020202020204" pitchFamily="34" charset="0"/>
                <a:cs typeface="Aparajita" panose="020B0604020202020204" pitchFamily="34" charset="0"/>
              </a:rPr>
              <a:t>con l’animo gonfio d’ira</a:t>
            </a:r>
            <a:r>
              <a:rPr lang="it-IT" i="1" dirty="0" smtClean="0">
                <a:latin typeface="Aparajita" panose="020B0604020202020204" pitchFamily="34" charset="0"/>
                <a:cs typeface="Aparajita" panose="020B0604020202020204" pitchFamily="34" charset="0"/>
              </a:rPr>
              <a:t> per la prova / sciagurata, e ormai </a:t>
            </a:r>
            <a:r>
              <a:rPr lang="it-IT" b="1" i="1" dirty="0" smtClean="0">
                <a:latin typeface="Aparajita" panose="020B0604020202020204" pitchFamily="34" charset="0"/>
                <a:cs typeface="Aparajita" panose="020B0604020202020204" pitchFamily="34" charset="0"/>
              </a:rPr>
              <a:t>certo che le sue stesse figlie / non erano del tutto estranee al successo dell’eroe</a:t>
            </a:r>
            <a:r>
              <a:rPr lang="it-IT" i="1" dirty="0" smtClean="0">
                <a:latin typeface="Aparajita" panose="020B0604020202020204" pitchFamily="34" charset="0"/>
                <a:cs typeface="Aparajita" panose="020B0604020202020204" pitchFamily="34" charset="0"/>
              </a:rPr>
              <a:t>. / allora Era gettò in cuore a Medea un atroce terrore: / </a:t>
            </a:r>
            <a:r>
              <a:rPr lang="it-IT" b="1" i="1" dirty="0" smtClean="0">
                <a:latin typeface="Aparajita" panose="020B0604020202020204" pitchFamily="34" charset="0"/>
                <a:cs typeface="Aparajita" panose="020B0604020202020204" pitchFamily="34" charset="0"/>
              </a:rPr>
              <a:t>tremò la fanciulla come un’esile cerbiatta che nel folto / di un cupo bosco è atterrita dal latrato dei cani</a:t>
            </a:r>
            <a:r>
              <a:rPr lang="it-IT" i="1" dirty="0" smtClean="0">
                <a:latin typeface="Aparajita" panose="020B0604020202020204" pitchFamily="34" charset="0"/>
                <a:cs typeface="Aparajita" panose="020B0604020202020204" pitchFamily="34" charset="0"/>
              </a:rPr>
              <a:t>, e d’un tratto capì il vero: </a:t>
            </a:r>
            <a:r>
              <a:rPr lang="it-IT" b="1" i="1" dirty="0" smtClean="0">
                <a:latin typeface="Aparajita" panose="020B0604020202020204" pitchFamily="34" charset="0"/>
                <a:cs typeface="Aparajita" panose="020B0604020202020204" pitchFamily="34" charset="0"/>
              </a:rPr>
              <a:t>al padre non era sfuggito / il suo aiuto</a:t>
            </a:r>
            <a:r>
              <a:rPr lang="it-IT" i="1" dirty="0" smtClean="0">
                <a:latin typeface="Aparajita" panose="020B0604020202020204" pitchFamily="34" charset="0"/>
                <a:cs typeface="Aparajita" panose="020B0604020202020204" pitchFamily="34" charset="0"/>
              </a:rPr>
              <a:t>, e adesso la sua angoscia avrebbe colmato / la misura! Temeva che le ancelle la tradissero : il fuoco / le salì agli occhi e un rombo terribile alle orecchie;  / più volte si portò la mano alla gola, e </a:t>
            </a:r>
            <a:r>
              <a:rPr lang="it-IT" b="1" i="1" dirty="0" smtClean="0">
                <a:latin typeface="Aparajita" panose="020B0604020202020204" pitchFamily="34" charset="0"/>
                <a:cs typeface="Aparajita" panose="020B0604020202020204" pitchFamily="34" charset="0"/>
              </a:rPr>
              <a:t>strappandosi / a ciocche i capelli urlò nel pianto il suo dolore</a:t>
            </a:r>
            <a:r>
              <a:rPr lang="it-IT" i="1" dirty="0" smtClean="0">
                <a:latin typeface="Aparajita" panose="020B0604020202020204" pitchFamily="34" charset="0"/>
                <a:cs typeface="Aparajita" panose="020B0604020202020204" pitchFamily="34" charset="0"/>
              </a:rPr>
              <a:t>.</a:t>
            </a:r>
            <a:endParaRPr lang="it-IT" i="1"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25967474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527585" y="365125"/>
            <a:ext cx="6422315" cy="989949"/>
          </a:xfrm>
        </p:spPr>
        <p:txBody>
          <a:bodyPr>
            <a:normAutofit/>
          </a:bodyPr>
          <a:lstStyle/>
          <a:p>
            <a:r>
              <a:rPr lang="it-IT" b="1" dirty="0" smtClean="0">
                <a:solidFill>
                  <a:srgbClr val="C00000"/>
                </a:solidFill>
                <a:effectLst>
                  <a:outerShdw blurRad="38100" dist="38100" dir="2700000" algn="tl">
                    <a:srgbClr val="000000">
                      <a:alpha val="43137"/>
                    </a:srgbClr>
                  </a:outerShdw>
                </a:effectLst>
              </a:rPr>
              <a:t>Medea decide </a:t>
            </a:r>
            <a:r>
              <a:rPr lang="it-IT" b="1" smtClean="0">
                <a:solidFill>
                  <a:srgbClr val="C00000"/>
                </a:solidFill>
                <a:effectLst>
                  <a:outerShdw blurRad="38100" dist="38100" dir="2700000" algn="tl">
                    <a:srgbClr val="000000">
                      <a:alpha val="43137"/>
                    </a:srgbClr>
                  </a:outerShdw>
                </a:effectLst>
              </a:rPr>
              <a:t>di fuggire</a:t>
            </a:r>
            <a:endParaRPr lang="it-IT" b="1" dirty="0">
              <a:solidFill>
                <a:srgbClr val="C00000"/>
              </a:solidFill>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a:xfrm>
            <a:off x="5282004" y="1355074"/>
            <a:ext cx="5142155" cy="462968"/>
          </a:xfrm>
        </p:spPr>
        <p:txBody>
          <a:bodyPr/>
          <a:lstStyle/>
          <a:p>
            <a:pPr algn="ctr"/>
            <a:r>
              <a:rPr lang="it-IT" dirty="0"/>
              <a:t>Apollonio Rodio, </a:t>
            </a:r>
            <a:r>
              <a:rPr lang="it-IT" b="0" i="1" dirty="0"/>
              <a:t>Argonautiche </a:t>
            </a:r>
            <a:r>
              <a:rPr lang="it-IT" b="0" dirty="0" smtClean="0"/>
              <a:t>IV 20-28</a:t>
            </a:r>
            <a:endParaRPr lang="it-IT" dirty="0"/>
          </a:p>
        </p:txBody>
      </p:sp>
      <p:sp>
        <p:nvSpPr>
          <p:cNvPr id="9" name="Segnaposto contenuto 8"/>
          <p:cNvSpPr>
            <a:spLocks noGrp="1"/>
          </p:cNvSpPr>
          <p:nvPr>
            <p:ph sz="half" idx="2"/>
          </p:nvPr>
        </p:nvSpPr>
        <p:spPr>
          <a:xfrm>
            <a:off x="1527584" y="1936376"/>
            <a:ext cx="8896575" cy="3313356"/>
          </a:xfrm>
          <a:solidFill>
            <a:schemeClr val="accent6">
              <a:lumMod val="40000"/>
              <a:lumOff val="60000"/>
            </a:schemeClr>
          </a:solidFill>
        </p:spPr>
        <p:txBody>
          <a:bodyPr>
            <a:normAutofit/>
          </a:bodyPr>
          <a:lstStyle/>
          <a:p>
            <a:pPr marL="0" indent="0" algn="just">
              <a:buNone/>
            </a:pPr>
            <a:r>
              <a:rPr lang="it-IT" i="1" dirty="0" smtClean="0">
                <a:latin typeface="Aparajita" panose="020B0604020202020204" pitchFamily="34" charset="0"/>
                <a:cs typeface="Aparajita" panose="020B0604020202020204" pitchFamily="34" charset="0"/>
              </a:rPr>
              <a:t>E contro il destino sarebbe perita quello stesso giorno / col veleno, annullando i disegni di </a:t>
            </a:r>
            <a:r>
              <a:rPr lang="it-IT" b="1" i="1" dirty="0" smtClean="0">
                <a:latin typeface="Aparajita" panose="020B0604020202020204" pitchFamily="34" charset="0"/>
                <a:cs typeface="Aparajita" panose="020B0604020202020204" pitchFamily="34" charset="0"/>
              </a:rPr>
              <a:t>Era</a:t>
            </a:r>
            <a:r>
              <a:rPr lang="it-IT" i="1" dirty="0" smtClean="0">
                <a:latin typeface="Aparajita" panose="020B0604020202020204" pitchFamily="34" charset="0"/>
                <a:cs typeface="Aparajita" panose="020B0604020202020204" pitchFamily="34" charset="0"/>
              </a:rPr>
              <a:t>, se la dea / non avesse confortato la sua angoscia, </a:t>
            </a:r>
            <a:r>
              <a:rPr lang="it-IT" b="1" i="1" dirty="0" smtClean="0">
                <a:latin typeface="Aparajita" panose="020B0604020202020204" pitchFamily="34" charset="0"/>
                <a:cs typeface="Aparajita" panose="020B0604020202020204" pitchFamily="34" charset="0"/>
              </a:rPr>
              <a:t>suggerendole / di fuggire coi figli di </a:t>
            </a:r>
            <a:r>
              <a:rPr lang="it-IT" b="1" i="1" dirty="0" err="1" smtClean="0">
                <a:latin typeface="Aparajita" panose="020B0604020202020204" pitchFamily="34" charset="0"/>
                <a:cs typeface="Aparajita" panose="020B0604020202020204" pitchFamily="34" charset="0"/>
              </a:rPr>
              <a:t>Frisso</a:t>
            </a:r>
            <a:r>
              <a:rPr lang="it-IT" i="1" dirty="0" smtClean="0">
                <a:latin typeface="Aparajita" panose="020B0604020202020204" pitchFamily="34" charset="0"/>
                <a:cs typeface="Aparajita" panose="020B0604020202020204" pitchFamily="34" charset="0"/>
              </a:rPr>
              <a:t>. Allora si calmò nel petto / il suo cuore ondeggiante. Ormai sicura, </a:t>
            </a:r>
            <a:r>
              <a:rPr lang="it-IT" b="1" i="1" dirty="0" smtClean="0">
                <a:latin typeface="Aparajita" panose="020B0604020202020204" pitchFamily="34" charset="0"/>
                <a:cs typeface="Aparajita" panose="020B0604020202020204" pitchFamily="34" charset="0"/>
              </a:rPr>
              <a:t>si gettò in seno </a:t>
            </a:r>
            <a:r>
              <a:rPr lang="it-IT" i="1" dirty="0" smtClean="0">
                <a:latin typeface="Aparajita" panose="020B0604020202020204" pitchFamily="34" charset="0"/>
                <a:cs typeface="Aparajita" panose="020B0604020202020204" pitchFamily="34" charset="0"/>
              </a:rPr>
              <a:t>/ </a:t>
            </a:r>
            <a:r>
              <a:rPr lang="it-IT" b="1" i="1" dirty="0" smtClean="0">
                <a:latin typeface="Aparajita" panose="020B0604020202020204" pitchFamily="34" charset="0"/>
                <a:cs typeface="Aparajita" panose="020B0604020202020204" pitchFamily="34" charset="0"/>
              </a:rPr>
              <a:t>tutti i filtri</a:t>
            </a:r>
            <a:r>
              <a:rPr lang="it-IT" i="1" dirty="0" smtClean="0">
                <a:latin typeface="Aparajita" panose="020B0604020202020204" pitchFamily="34" charset="0"/>
                <a:cs typeface="Aparajita" panose="020B0604020202020204" pitchFamily="34" charset="0"/>
              </a:rPr>
              <a:t>, vuotando il cofanetto: poi </a:t>
            </a:r>
            <a:r>
              <a:rPr lang="it-IT" b="1" i="1" dirty="0" smtClean="0">
                <a:latin typeface="Aparajita" panose="020B0604020202020204" pitchFamily="34" charset="0"/>
                <a:cs typeface="Aparajita" panose="020B0604020202020204" pitchFamily="34" charset="0"/>
              </a:rPr>
              <a:t>baciò il letto</a:t>
            </a:r>
            <a:r>
              <a:rPr lang="it-IT" i="1" dirty="0" smtClean="0">
                <a:latin typeface="Aparajita" panose="020B0604020202020204" pitchFamily="34" charset="0"/>
                <a:cs typeface="Aparajita" panose="020B0604020202020204" pitchFamily="34" charset="0"/>
              </a:rPr>
              <a:t>, / </a:t>
            </a:r>
            <a:r>
              <a:rPr lang="it-IT" b="1" i="1" dirty="0" smtClean="0">
                <a:latin typeface="Aparajita" panose="020B0604020202020204" pitchFamily="34" charset="0"/>
                <a:cs typeface="Aparajita" panose="020B0604020202020204" pitchFamily="34" charset="0"/>
              </a:rPr>
              <a:t>e gli stipiti </a:t>
            </a:r>
            <a:r>
              <a:rPr lang="it-IT" i="1" dirty="0" smtClean="0">
                <a:latin typeface="Aparajita" panose="020B0604020202020204" pitchFamily="34" charset="0"/>
                <a:cs typeface="Aparajita" panose="020B0604020202020204" pitchFamily="34" charset="0"/>
              </a:rPr>
              <a:t>della porta doppia, dentro e fuori, e </a:t>
            </a:r>
            <a:r>
              <a:rPr lang="it-IT" b="1" i="1" dirty="0" smtClean="0">
                <a:latin typeface="Aparajita" panose="020B0604020202020204" pitchFamily="34" charset="0"/>
                <a:cs typeface="Aparajita" panose="020B0604020202020204" pitchFamily="34" charset="0"/>
              </a:rPr>
              <a:t>accarezzò</a:t>
            </a:r>
            <a:r>
              <a:rPr lang="it-IT" i="1" dirty="0" smtClean="0">
                <a:latin typeface="Aparajita" panose="020B0604020202020204" pitchFamily="34" charset="0"/>
                <a:cs typeface="Aparajita" panose="020B0604020202020204" pitchFamily="34" charset="0"/>
              </a:rPr>
              <a:t> / </a:t>
            </a:r>
            <a:r>
              <a:rPr lang="it-IT" b="1" i="1" dirty="0" smtClean="0">
                <a:latin typeface="Aparajita" panose="020B0604020202020204" pitchFamily="34" charset="0"/>
                <a:cs typeface="Aparajita" panose="020B0604020202020204" pitchFamily="34" charset="0"/>
              </a:rPr>
              <a:t>le pareti</a:t>
            </a:r>
            <a:r>
              <a:rPr lang="it-IT" i="1" dirty="0" smtClean="0">
                <a:latin typeface="Aparajita" panose="020B0604020202020204" pitchFamily="34" charset="0"/>
                <a:cs typeface="Aparajita" panose="020B0604020202020204" pitchFamily="34" charset="0"/>
              </a:rPr>
              <a:t>; con le mani </a:t>
            </a:r>
            <a:r>
              <a:rPr lang="it-IT" b="1" i="1" dirty="0" smtClean="0">
                <a:latin typeface="Aparajita" panose="020B0604020202020204" pitchFamily="34" charset="0"/>
                <a:cs typeface="Aparajita" panose="020B0604020202020204" pitchFamily="34" charset="0"/>
              </a:rPr>
              <a:t>si strappò dal capo una lunga ciocca </a:t>
            </a:r>
            <a:r>
              <a:rPr lang="it-IT" i="1" dirty="0" smtClean="0">
                <a:latin typeface="Aparajita" panose="020B0604020202020204" pitchFamily="34" charset="0"/>
                <a:cs typeface="Aparajita" panose="020B0604020202020204" pitchFamily="34" charset="0"/>
              </a:rPr>
              <a:t>/ </a:t>
            </a:r>
            <a:r>
              <a:rPr lang="it-IT" b="1" i="1" dirty="0" smtClean="0">
                <a:latin typeface="Aparajita" panose="020B0604020202020204" pitchFamily="34" charset="0"/>
                <a:cs typeface="Aparajita" panose="020B0604020202020204" pitchFamily="34" charset="0"/>
              </a:rPr>
              <a:t>di capelli e la lasciò </a:t>
            </a:r>
            <a:r>
              <a:rPr lang="it-IT" i="1" dirty="0" smtClean="0">
                <a:latin typeface="Aparajita" panose="020B0604020202020204" pitchFamily="34" charset="0"/>
                <a:cs typeface="Aparajita" panose="020B0604020202020204" pitchFamily="34" charset="0"/>
              </a:rPr>
              <a:t>nella stanza, ricordo </a:t>
            </a:r>
            <a:r>
              <a:rPr lang="it-IT" b="1" i="1" dirty="0" smtClean="0">
                <a:latin typeface="Aparajita" panose="020B0604020202020204" pitchFamily="34" charset="0"/>
                <a:cs typeface="Aparajita" panose="020B0604020202020204" pitchFamily="34" charset="0"/>
              </a:rPr>
              <a:t>per la madre </a:t>
            </a:r>
            <a:r>
              <a:rPr lang="it-IT" i="1" dirty="0" smtClean="0">
                <a:latin typeface="Aparajita" panose="020B0604020202020204" pitchFamily="34" charset="0"/>
                <a:cs typeface="Aparajita" panose="020B0604020202020204" pitchFamily="34" charset="0"/>
              </a:rPr>
              <a:t>/ della sua verginità, prorompendo in un gemito convulso.</a:t>
            </a:r>
            <a:endParaRPr lang="it-IT" i="1"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11792622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290457"/>
            <a:ext cx="10515600" cy="710004"/>
          </a:xfrm>
        </p:spPr>
        <p:txBody>
          <a:bodyPr/>
          <a:lstStyle/>
          <a:p>
            <a:r>
              <a:rPr lang="it-IT" b="1" dirty="0" smtClean="0">
                <a:solidFill>
                  <a:srgbClr val="C00000"/>
                </a:solidFill>
                <a:effectLst>
                  <a:outerShdw blurRad="38100" dist="38100" dir="2700000" algn="tl">
                    <a:srgbClr val="000000">
                      <a:alpha val="43137"/>
                    </a:srgbClr>
                  </a:outerShdw>
                </a:effectLst>
              </a:rPr>
              <a:t>  L’addio </a:t>
            </a:r>
            <a:r>
              <a:rPr lang="it-IT" b="1" dirty="0">
                <a:solidFill>
                  <a:srgbClr val="C00000"/>
                </a:solidFill>
                <a:effectLst>
                  <a:outerShdw blurRad="38100" dist="38100" dir="2700000" algn="tl">
                    <a:srgbClr val="000000">
                      <a:alpha val="43137"/>
                    </a:srgbClr>
                  </a:outerShdw>
                </a:effectLst>
              </a:rPr>
              <a:t>alla </a:t>
            </a:r>
            <a:r>
              <a:rPr lang="it-IT" b="1" dirty="0" smtClean="0">
                <a:solidFill>
                  <a:srgbClr val="C00000"/>
                </a:solidFill>
                <a:effectLst>
                  <a:outerShdw blurRad="38100" dist="38100" dir="2700000" algn="tl">
                    <a:srgbClr val="000000">
                      <a:alpha val="43137"/>
                    </a:srgbClr>
                  </a:outerShdw>
                </a:effectLst>
              </a:rPr>
              <a:t>madre                     La fuga                   </a:t>
            </a:r>
            <a:endParaRPr lang="it-IT" dirty="0"/>
          </a:p>
        </p:txBody>
      </p:sp>
      <p:sp>
        <p:nvSpPr>
          <p:cNvPr id="8" name="Segnaposto testo 7"/>
          <p:cNvSpPr>
            <a:spLocks noGrp="1"/>
          </p:cNvSpPr>
          <p:nvPr>
            <p:ph type="body" idx="1"/>
          </p:nvPr>
        </p:nvSpPr>
        <p:spPr>
          <a:xfrm>
            <a:off x="839788" y="1570617"/>
            <a:ext cx="5157787" cy="1086522"/>
          </a:xfrm>
        </p:spPr>
        <p:txBody>
          <a:bodyPr/>
          <a:lstStyle/>
          <a:p>
            <a:r>
              <a:rPr lang="it-IT" dirty="0"/>
              <a:t>Apollonio Rodio, </a:t>
            </a:r>
            <a:r>
              <a:rPr lang="it-IT" b="0" i="1" dirty="0"/>
              <a:t>Argonautiche </a:t>
            </a:r>
            <a:r>
              <a:rPr lang="it-IT" b="0" dirty="0"/>
              <a:t>IV </a:t>
            </a:r>
            <a:r>
              <a:rPr lang="it-IT" b="0" dirty="0" smtClean="0"/>
              <a:t>29-34</a:t>
            </a:r>
            <a:endParaRPr lang="it-IT" dirty="0"/>
          </a:p>
          <a:p>
            <a:endParaRPr lang="it-IT" dirty="0"/>
          </a:p>
        </p:txBody>
      </p:sp>
      <p:sp>
        <p:nvSpPr>
          <p:cNvPr id="9" name="Segnaposto contenuto 8"/>
          <p:cNvSpPr>
            <a:spLocks noGrp="1"/>
          </p:cNvSpPr>
          <p:nvPr>
            <p:ph sz="half" idx="2"/>
          </p:nvPr>
        </p:nvSpPr>
        <p:spPr>
          <a:xfrm>
            <a:off x="839788" y="2323651"/>
            <a:ext cx="5157787" cy="2915323"/>
          </a:xfrm>
          <a:solidFill>
            <a:schemeClr val="accent1">
              <a:lumMod val="40000"/>
              <a:lumOff val="60000"/>
            </a:schemeClr>
          </a:solidFill>
        </p:spPr>
        <p:txBody>
          <a:bodyPr>
            <a:normAutofit lnSpcReduction="10000"/>
          </a:bodyPr>
          <a:lstStyle/>
          <a:p>
            <a:pPr marL="0" indent="0">
              <a:buNone/>
            </a:pPr>
            <a:r>
              <a:rPr lang="it-IT" i="1" dirty="0">
                <a:latin typeface="Aparajita" panose="020B0604020202020204" pitchFamily="34" charset="0"/>
                <a:cs typeface="Aparajita" panose="020B0604020202020204" pitchFamily="34" charset="0"/>
              </a:rPr>
              <a:t>Me ne vado, </a:t>
            </a:r>
            <a:r>
              <a:rPr lang="it-IT" b="1" i="1" dirty="0">
                <a:latin typeface="Aparajita" panose="020B0604020202020204" pitchFamily="34" charset="0"/>
                <a:cs typeface="Aparajita" panose="020B0604020202020204" pitchFamily="34" charset="0"/>
              </a:rPr>
              <a:t>madre mia</a:t>
            </a:r>
            <a:r>
              <a:rPr lang="it-IT" i="1" dirty="0">
                <a:latin typeface="Aparajita" panose="020B0604020202020204" pitchFamily="34" charset="0"/>
                <a:cs typeface="Aparajita" panose="020B0604020202020204" pitchFamily="34" charset="0"/>
              </a:rPr>
              <a:t>, e ti lascio al mio posto questi / lunghi </a:t>
            </a:r>
            <a:r>
              <a:rPr lang="it-IT" i="1" dirty="0" smtClean="0">
                <a:latin typeface="Aparajita" panose="020B0604020202020204" pitchFamily="34" charset="0"/>
                <a:cs typeface="Aparajita" panose="020B0604020202020204" pitchFamily="34" charset="0"/>
              </a:rPr>
              <a:t>capelli:  </a:t>
            </a:r>
            <a:r>
              <a:rPr lang="it-IT" i="1" dirty="0">
                <a:latin typeface="Aparajita" panose="020B0604020202020204" pitchFamily="34" charset="0"/>
                <a:cs typeface="Aparajita" panose="020B0604020202020204" pitchFamily="34" charset="0"/>
              </a:rPr>
              <a:t>sii felice pur sapendomi lontana! Addio, / </a:t>
            </a:r>
            <a:r>
              <a:rPr lang="it-IT" b="1" i="1" dirty="0" err="1">
                <a:latin typeface="Aparajita" panose="020B0604020202020204" pitchFamily="34" charset="0"/>
                <a:cs typeface="Aparajita" panose="020B0604020202020204" pitchFamily="34" charset="0"/>
              </a:rPr>
              <a:t>Calciope</a:t>
            </a:r>
            <a:r>
              <a:rPr lang="it-IT" i="1" dirty="0">
                <a:latin typeface="Aparajita" panose="020B0604020202020204" pitchFamily="34" charset="0"/>
                <a:cs typeface="Aparajita" panose="020B0604020202020204" pitchFamily="34" charset="0"/>
              </a:rPr>
              <a:t>, addio </a:t>
            </a:r>
            <a:r>
              <a:rPr lang="it-IT" b="1" i="1" dirty="0">
                <a:latin typeface="Aparajita" panose="020B0604020202020204" pitchFamily="34" charset="0"/>
                <a:cs typeface="Aparajita" panose="020B0604020202020204" pitchFamily="34" charset="0"/>
              </a:rPr>
              <a:t>casa tutta</a:t>
            </a:r>
            <a:r>
              <a:rPr lang="it-IT" i="1" dirty="0">
                <a:latin typeface="Aparajita" panose="020B0604020202020204" pitchFamily="34" charset="0"/>
                <a:cs typeface="Aparajita" panose="020B0604020202020204" pitchFamily="34" charset="0"/>
              </a:rPr>
              <a:t>: </a:t>
            </a:r>
            <a:r>
              <a:rPr lang="it-IT" b="1" i="1" dirty="0">
                <a:latin typeface="Aparajita" panose="020B0604020202020204" pitchFamily="34" charset="0"/>
                <a:cs typeface="Aparajita" panose="020B0604020202020204" pitchFamily="34" charset="0"/>
              </a:rPr>
              <a:t>il mare doveva smembrarti, </a:t>
            </a:r>
            <a:r>
              <a:rPr lang="it-IT" i="1" dirty="0">
                <a:latin typeface="Aparajita" panose="020B0604020202020204" pitchFamily="34" charset="0"/>
                <a:cs typeface="Aparajita" panose="020B0604020202020204" pitchFamily="34" charset="0"/>
              </a:rPr>
              <a:t>/ </a:t>
            </a:r>
            <a:r>
              <a:rPr lang="it-IT" b="1" i="1" dirty="0">
                <a:latin typeface="Aparajita" panose="020B0604020202020204" pitchFamily="34" charset="0"/>
                <a:cs typeface="Aparajita" panose="020B0604020202020204" pitchFamily="34" charset="0"/>
              </a:rPr>
              <a:t>straniero</a:t>
            </a:r>
            <a:r>
              <a:rPr lang="it-IT" i="1" dirty="0">
                <a:latin typeface="Aparajita" panose="020B0604020202020204" pitchFamily="34" charset="0"/>
                <a:cs typeface="Aparajita" panose="020B0604020202020204" pitchFamily="34" charset="0"/>
              </a:rPr>
              <a:t>, prima che giungessi alla terra Colchica!» / </a:t>
            </a:r>
            <a:r>
              <a:rPr lang="it-IT" i="1" dirty="0" smtClean="0">
                <a:latin typeface="Aparajita" panose="020B0604020202020204" pitchFamily="34" charset="0"/>
                <a:cs typeface="Aparajita" panose="020B0604020202020204" pitchFamily="34" charset="0"/>
              </a:rPr>
              <a:t>Così </a:t>
            </a:r>
            <a:r>
              <a:rPr lang="it-IT" i="1" dirty="0">
                <a:latin typeface="Aparajita" panose="020B0604020202020204" pitchFamily="34" charset="0"/>
                <a:cs typeface="Aparajita" panose="020B0604020202020204" pitchFamily="34" charset="0"/>
              </a:rPr>
              <a:t>disse e copiose lacrime le scendevano dagli occhi.</a:t>
            </a:r>
          </a:p>
          <a:p>
            <a:endParaRPr lang="it-IT" dirty="0"/>
          </a:p>
        </p:txBody>
      </p:sp>
      <p:sp>
        <p:nvSpPr>
          <p:cNvPr id="10" name="Segnaposto testo 9"/>
          <p:cNvSpPr>
            <a:spLocks noGrp="1"/>
          </p:cNvSpPr>
          <p:nvPr>
            <p:ph type="body" sz="quarter" idx="3"/>
          </p:nvPr>
        </p:nvSpPr>
        <p:spPr>
          <a:xfrm>
            <a:off x="6172200" y="1000461"/>
            <a:ext cx="5183188" cy="903643"/>
          </a:xfrm>
        </p:spPr>
        <p:txBody>
          <a:bodyPr/>
          <a:lstStyle/>
          <a:p>
            <a:r>
              <a:rPr lang="it-IT" dirty="0"/>
              <a:t>Apollonio Rodio, </a:t>
            </a:r>
            <a:r>
              <a:rPr lang="it-IT" b="0" i="1" dirty="0"/>
              <a:t>Argonautiche </a:t>
            </a:r>
            <a:r>
              <a:rPr lang="it-IT" b="0" dirty="0"/>
              <a:t>IV </a:t>
            </a:r>
            <a:r>
              <a:rPr lang="it-IT" b="0" dirty="0" smtClean="0"/>
              <a:t>41-48</a:t>
            </a:r>
            <a:endParaRPr lang="it-IT" dirty="0"/>
          </a:p>
          <a:p>
            <a:endParaRPr lang="it-IT" dirty="0"/>
          </a:p>
        </p:txBody>
      </p:sp>
      <p:sp>
        <p:nvSpPr>
          <p:cNvPr id="11" name="Segnaposto contenuto 10"/>
          <p:cNvSpPr>
            <a:spLocks noGrp="1"/>
          </p:cNvSpPr>
          <p:nvPr>
            <p:ph sz="quarter" idx="4"/>
          </p:nvPr>
        </p:nvSpPr>
        <p:spPr>
          <a:xfrm>
            <a:off x="6172200" y="1570617"/>
            <a:ext cx="5183188" cy="3969572"/>
          </a:xfrm>
          <a:solidFill>
            <a:schemeClr val="accent3">
              <a:lumMod val="60000"/>
              <a:lumOff val="40000"/>
            </a:schemeClr>
          </a:solidFill>
        </p:spPr>
        <p:txBody>
          <a:bodyPr>
            <a:normAutofit/>
          </a:bodyPr>
          <a:lstStyle/>
          <a:p>
            <a:pPr marL="0" indent="0">
              <a:buNone/>
            </a:pPr>
            <a:r>
              <a:rPr lang="it-IT" dirty="0" smtClean="0"/>
              <a:t>… </a:t>
            </a:r>
            <a:r>
              <a:rPr lang="it-IT" b="1" i="1" dirty="0" smtClean="0">
                <a:latin typeface="Aparajita" panose="020B0604020202020204" pitchFamily="34" charset="0"/>
                <a:cs typeface="Aparajita" panose="020B0604020202020204" pitchFamily="34" charset="0"/>
              </a:rPr>
              <a:t>da soli cedettero davanti a lei i chiavistelli delle porte</a:t>
            </a:r>
            <a:r>
              <a:rPr lang="it-IT" i="1" dirty="0" smtClean="0">
                <a:latin typeface="Aparajita" panose="020B0604020202020204" pitchFamily="34" charset="0"/>
                <a:cs typeface="Aparajita" panose="020B0604020202020204" pitchFamily="34" charset="0"/>
              </a:rPr>
              <a:t>, / spalancandosi per la magia delle rapide formule. / </a:t>
            </a:r>
            <a:r>
              <a:rPr lang="it-IT" b="1" i="1" dirty="0" smtClean="0">
                <a:latin typeface="Aparajita" panose="020B0604020202020204" pitchFamily="34" charset="0"/>
                <a:cs typeface="Aparajita" panose="020B0604020202020204" pitchFamily="34" charset="0"/>
              </a:rPr>
              <a:t>Correva</a:t>
            </a:r>
            <a:r>
              <a:rPr lang="it-IT" i="1" dirty="0" smtClean="0">
                <a:latin typeface="Aparajita" panose="020B0604020202020204" pitchFamily="34" charset="0"/>
                <a:cs typeface="Aparajita" panose="020B0604020202020204" pitchFamily="34" charset="0"/>
              </a:rPr>
              <a:t> per le anguste vie </a:t>
            </a:r>
            <a:r>
              <a:rPr lang="it-IT" b="1" i="1" dirty="0" smtClean="0">
                <a:latin typeface="Aparajita" panose="020B0604020202020204" pitchFamily="34" charset="0"/>
                <a:cs typeface="Aparajita" panose="020B0604020202020204" pitchFamily="34" charset="0"/>
              </a:rPr>
              <a:t>a piedi nudi</a:t>
            </a:r>
            <a:r>
              <a:rPr lang="it-IT" i="1" dirty="0" smtClean="0">
                <a:latin typeface="Aparajita" panose="020B0604020202020204" pitchFamily="34" charset="0"/>
                <a:cs typeface="Aparajita" panose="020B0604020202020204" pitchFamily="34" charset="0"/>
              </a:rPr>
              <a:t>, sollevando  / il peplo con la sinistra sino alla fronte per coprirsi / gli occhi e le belle guance, e alzando con la destra / l’orlo del chitone. Per un sentiero oscuro, fuori dalle mura della spaziosa città, andava rapidamente / </a:t>
            </a:r>
            <a:r>
              <a:rPr lang="it-IT" b="1" i="1" dirty="0" smtClean="0">
                <a:latin typeface="Aparajita" panose="020B0604020202020204" pitchFamily="34" charset="0"/>
                <a:cs typeface="Aparajita" panose="020B0604020202020204" pitchFamily="34" charset="0"/>
              </a:rPr>
              <a:t>spinta dal terrore</a:t>
            </a:r>
            <a:r>
              <a:rPr lang="it-IT" i="1" dirty="0" smtClean="0">
                <a:latin typeface="Aparajita" panose="020B0604020202020204" pitchFamily="34" charset="0"/>
                <a:cs typeface="Aparajita" panose="020B0604020202020204" pitchFamily="34" charset="0"/>
              </a:rPr>
              <a:t>…</a:t>
            </a:r>
            <a:endParaRPr lang="it-IT" i="1"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26063476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7"/>
          <p:cNvSpPr>
            <a:spLocks noGrp="1"/>
          </p:cNvSpPr>
          <p:nvPr>
            <p:ph type="body" idx="1"/>
          </p:nvPr>
        </p:nvSpPr>
        <p:spPr>
          <a:xfrm>
            <a:off x="839788" y="215153"/>
            <a:ext cx="6120410" cy="1140311"/>
          </a:xfrm>
        </p:spPr>
        <p:txBody>
          <a:bodyPr/>
          <a:lstStyle/>
          <a:p>
            <a:r>
              <a:rPr lang="it-IT" dirty="0">
                <a:solidFill>
                  <a:srgbClr val="C00000"/>
                </a:solidFill>
              </a:rPr>
              <a:t>Versi </a:t>
            </a:r>
            <a:r>
              <a:rPr lang="it-IT" dirty="0" smtClean="0">
                <a:solidFill>
                  <a:srgbClr val="C00000"/>
                </a:solidFill>
              </a:rPr>
              <a:t>IV 54-91</a:t>
            </a:r>
            <a:endParaRPr lang="it-IT" dirty="0">
              <a:solidFill>
                <a:srgbClr val="C00000"/>
              </a:solidFill>
            </a:endParaRPr>
          </a:p>
          <a:p>
            <a:endParaRPr lang="it-IT" dirty="0"/>
          </a:p>
        </p:txBody>
      </p:sp>
      <p:sp>
        <p:nvSpPr>
          <p:cNvPr id="9" name="Segnaposto contenuto 8"/>
          <p:cNvSpPr>
            <a:spLocks noGrp="1"/>
          </p:cNvSpPr>
          <p:nvPr>
            <p:ph sz="half" idx="2"/>
          </p:nvPr>
        </p:nvSpPr>
        <p:spPr>
          <a:xfrm>
            <a:off x="839788" y="1183340"/>
            <a:ext cx="10515600" cy="4593515"/>
          </a:xfrm>
          <a:solidFill>
            <a:schemeClr val="tx2">
              <a:lumMod val="20000"/>
              <a:lumOff val="80000"/>
            </a:schemeClr>
          </a:solidFill>
        </p:spPr>
        <p:txBody>
          <a:bodyPr>
            <a:normAutofit fontScale="92500" lnSpcReduction="10000"/>
          </a:bodyPr>
          <a:lstStyle/>
          <a:p>
            <a:pPr>
              <a:buFont typeface="Wingdings" panose="05000000000000000000" pitchFamily="2" charset="2"/>
              <a:buChar char="v"/>
            </a:pPr>
            <a:r>
              <a:rPr lang="it-IT" sz="2400" dirty="0" smtClean="0"/>
              <a:t>La Luna, nel vedere                                                                                                                                                                   la fuga precipitosa di Medea, gioisce maliziosamente</a:t>
            </a:r>
          </a:p>
          <a:p>
            <a:pPr marL="0" indent="0">
              <a:lnSpc>
                <a:spcPct val="100000"/>
              </a:lnSpc>
              <a:buNone/>
            </a:pPr>
            <a:r>
              <a:rPr lang="it-IT" b="1" i="1" dirty="0" smtClean="0">
                <a:latin typeface="Aparajita" panose="020B0604020202020204" pitchFamily="34" charset="0"/>
                <a:cs typeface="Aparajita" panose="020B0604020202020204" pitchFamily="34" charset="0"/>
              </a:rPr>
              <a:t>«Non io sola mi dirigo errabonda verso l’antro                                                                                          </a:t>
            </a:r>
            <a:r>
              <a:rPr lang="it-IT" b="1" i="1" dirty="0" err="1" smtClean="0">
                <a:latin typeface="Aparajita" panose="020B0604020202020204" pitchFamily="34" charset="0"/>
                <a:cs typeface="Aparajita" panose="020B0604020202020204" pitchFamily="34" charset="0"/>
              </a:rPr>
              <a:t>Latmio</a:t>
            </a:r>
            <a:r>
              <a:rPr lang="it-IT" b="1" i="1" dirty="0" smtClean="0">
                <a:latin typeface="Aparajita" panose="020B0604020202020204" pitchFamily="34" charset="0"/>
                <a:cs typeface="Aparajita" panose="020B0604020202020204" pitchFamily="34" charset="0"/>
              </a:rPr>
              <a:t>, /  non io soltanto ardo per lo splendido </a:t>
            </a:r>
            <a:r>
              <a:rPr lang="it-IT" b="1" i="1" dirty="0" err="1" smtClean="0">
                <a:latin typeface="Aparajita" panose="020B0604020202020204" pitchFamily="34" charset="0"/>
                <a:cs typeface="Aparajita" panose="020B0604020202020204" pitchFamily="34" charset="0"/>
              </a:rPr>
              <a:t>Endimione</a:t>
            </a:r>
            <a:r>
              <a:rPr lang="it-IT" b="1" i="1" dirty="0">
                <a:latin typeface="Aparajita" panose="020B0604020202020204" pitchFamily="34" charset="0"/>
                <a:cs typeface="Aparajita" panose="020B0604020202020204" pitchFamily="34" charset="0"/>
              </a:rPr>
              <a:t> </a:t>
            </a:r>
            <a:r>
              <a:rPr lang="it-IT" b="1" i="1" dirty="0" smtClean="0">
                <a:latin typeface="Aparajita" panose="020B0604020202020204" pitchFamily="34" charset="0"/>
                <a:cs typeface="Aparajita" panose="020B0604020202020204" pitchFamily="34" charset="0"/>
              </a:rPr>
              <a:t>…  / Ora anche tu, è chiaro, hai incontrato simile sventura… / Corri dunque e rassegnati a sopportare / il lacerante dolore…»</a:t>
            </a:r>
          </a:p>
          <a:p>
            <a:pPr>
              <a:lnSpc>
                <a:spcPct val="100000"/>
              </a:lnSpc>
              <a:buFont typeface="Wingdings" panose="05000000000000000000" pitchFamily="2" charset="2"/>
              <a:buChar char="v"/>
            </a:pPr>
            <a:r>
              <a:rPr lang="it-IT" b="1" i="1" dirty="0" smtClean="0">
                <a:latin typeface="Aparajita" panose="020B0604020202020204" pitchFamily="34" charset="0"/>
                <a:cs typeface="Aparajita" panose="020B0604020202020204" pitchFamily="34" charset="0"/>
              </a:rPr>
              <a:t> </a:t>
            </a:r>
            <a:r>
              <a:rPr lang="it-IT" sz="2400" dirty="0">
                <a:cs typeface="Aparajita" panose="020B0604020202020204" pitchFamily="34" charset="0"/>
              </a:rPr>
              <a:t>M</a:t>
            </a:r>
            <a:r>
              <a:rPr lang="it-IT" sz="2400" dirty="0" smtClean="0">
                <a:cs typeface="Aparajita" panose="020B0604020202020204" pitchFamily="34" charset="0"/>
              </a:rPr>
              <a:t>edea è accolta dagli Argonauti</a:t>
            </a:r>
          </a:p>
          <a:p>
            <a:pPr>
              <a:lnSpc>
                <a:spcPct val="100000"/>
              </a:lnSpc>
              <a:buFont typeface="Wingdings" panose="05000000000000000000" pitchFamily="2" charset="2"/>
              <a:buChar char="v"/>
            </a:pPr>
            <a:r>
              <a:rPr lang="it-IT" sz="2400" dirty="0" smtClean="0">
                <a:cs typeface="Aparajita" panose="020B0604020202020204" pitchFamily="34" charset="0"/>
              </a:rPr>
              <a:t>Prima di salire sulla nave esige che Giasone rinnovi davanti ai compagni la promessa di condurla in Grecia come sua legittima sposa</a:t>
            </a:r>
          </a:p>
          <a:p>
            <a:pPr marL="0" indent="0">
              <a:lnSpc>
                <a:spcPct val="100000"/>
              </a:lnSpc>
              <a:buNone/>
            </a:pPr>
            <a:r>
              <a:rPr lang="it-IT" b="1" i="1" dirty="0" smtClean="0">
                <a:latin typeface="Aparajita" panose="020B0604020202020204" pitchFamily="34" charset="0"/>
                <a:cs typeface="Aparajita" panose="020B0604020202020204" pitchFamily="34" charset="0"/>
              </a:rPr>
              <a:t>«Io ti consegnerò il vello d’oro, ma tu, in mezzo ai tuoi compagni, / chiama gli dei a testimoni di quanto promettesti: / non permettere che io, priva di chi si curi di me, / sia derisa ed oltraggiata in una terra lontana.»</a:t>
            </a:r>
            <a:endParaRPr lang="it-IT" b="1" i="1" dirty="0">
              <a:latin typeface="Aparajita" panose="020B0604020202020204" pitchFamily="34" charset="0"/>
              <a:cs typeface="Aparajita" panose="020B0604020202020204" pitchFamily="34" charset="0"/>
            </a:endParaRPr>
          </a:p>
        </p:txBody>
      </p:sp>
      <p:sp>
        <p:nvSpPr>
          <p:cNvPr id="11" name="Segnaposto contenuto 10"/>
          <p:cNvSpPr>
            <a:spLocks noGrp="1"/>
          </p:cNvSpPr>
          <p:nvPr>
            <p:ph sz="quarter" idx="4"/>
          </p:nvPr>
        </p:nvSpPr>
        <p:spPr>
          <a:xfrm>
            <a:off x="6172200" y="5389581"/>
            <a:ext cx="5183188" cy="387274"/>
          </a:xfrm>
        </p:spPr>
        <p:txBody>
          <a:bodyPr>
            <a:normAutofit/>
          </a:bodyPr>
          <a:lstStyle/>
          <a:p>
            <a:pPr marL="0" indent="0">
              <a:buNone/>
            </a:pPr>
            <a:r>
              <a:rPr lang="it-IT" sz="2000" dirty="0" smtClean="0">
                <a:solidFill>
                  <a:schemeClr val="accent1">
                    <a:lumMod val="50000"/>
                  </a:schemeClr>
                </a:solidFill>
              </a:rPr>
              <a:t>Antonio Canova, </a:t>
            </a:r>
            <a:r>
              <a:rPr lang="it-IT" sz="2000" i="1" dirty="0" err="1" smtClean="0">
                <a:solidFill>
                  <a:schemeClr val="accent1">
                    <a:lumMod val="50000"/>
                  </a:schemeClr>
                </a:solidFill>
              </a:rPr>
              <a:t>Endimione</a:t>
            </a:r>
            <a:r>
              <a:rPr lang="it-IT" sz="2000" i="1" dirty="0" smtClean="0">
                <a:solidFill>
                  <a:schemeClr val="accent1">
                    <a:lumMod val="50000"/>
                  </a:schemeClr>
                </a:solidFill>
              </a:rPr>
              <a:t> dormiente - </a:t>
            </a:r>
            <a:r>
              <a:rPr lang="it-IT" sz="2000" dirty="0" smtClean="0">
                <a:solidFill>
                  <a:schemeClr val="accent1">
                    <a:lumMod val="50000"/>
                  </a:schemeClr>
                </a:solidFill>
              </a:rPr>
              <a:t>1822</a:t>
            </a:r>
            <a:endParaRPr lang="it-IT" sz="2000" dirty="0">
              <a:solidFill>
                <a:schemeClr val="accent1">
                  <a:lumMod val="50000"/>
                </a:schemeClr>
              </a:solidFill>
            </a:endParaRPr>
          </a:p>
        </p:txBody>
      </p:sp>
      <p:pic>
        <p:nvPicPr>
          <p:cNvPr id="15" name="Picture 8" descr="Nessuna descrizione della foto disponibil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51" t="11133" r="4119" b="23467"/>
          <a:stretch/>
        </p:blipFill>
        <p:spPr bwMode="auto">
          <a:xfrm>
            <a:off x="7401260" y="623944"/>
            <a:ext cx="3560781" cy="1527584"/>
          </a:xfrm>
          <a:prstGeom prst="rect">
            <a:avLst/>
          </a:prstGeom>
          <a:noFill/>
          <a:ln w="28575">
            <a:solidFill>
              <a:schemeClr val="accent1">
                <a:lumMod val="50000"/>
              </a:schemeClr>
            </a:solidFill>
          </a:ln>
          <a:extLst>
            <a:ext uri="{909E8E84-426E-40DD-AFC4-6F175D3DCCD1}">
              <a14:hiddenFill xmlns:a14="http://schemas.microsoft.com/office/drawing/2010/main">
                <a:solidFill>
                  <a:srgbClr val="FFFFFF"/>
                </a:solidFill>
              </a14:hiddenFill>
            </a:ext>
          </a:extLst>
        </p:spPr>
      </p:pic>
      <p:pic>
        <p:nvPicPr>
          <p:cNvPr id="16" name="Picture 10" descr="Risultati immagini per endimi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275" y="311104"/>
            <a:ext cx="2038985" cy="1128096"/>
          </a:xfrm>
          <a:prstGeom prst="rect">
            <a:avLst/>
          </a:prstGeom>
          <a:noFill/>
          <a:ln w="28575">
            <a:solidFill>
              <a:schemeClr val="accent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6187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365125"/>
            <a:ext cx="5840711" cy="1325563"/>
          </a:xfrm>
        </p:spPr>
        <p:txBody>
          <a:bodyPr/>
          <a:lstStyle/>
          <a:p>
            <a:r>
              <a:rPr lang="it-IT" b="1" dirty="0" smtClean="0">
                <a:solidFill>
                  <a:srgbClr val="C00000"/>
                </a:solidFill>
                <a:effectLst>
                  <a:outerShdw blurRad="38100" dist="38100" dir="2700000" algn="tl">
                    <a:srgbClr val="000000">
                      <a:alpha val="43137"/>
                    </a:srgbClr>
                  </a:outerShdw>
                </a:effectLst>
              </a:rPr>
              <a:t>Il giuramento di Giasone</a:t>
            </a:r>
            <a:endParaRPr lang="it-IT" dirty="0"/>
          </a:p>
        </p:txBody>
      </p:sp>
      <p:sp>
        <p:nvSpPr>
          <p:cNvPr id="8" name="Segnaposto testo 7"/>
          <p:cNvSpPr>
            <a:spLocks noGrp="1"/>
          </p:cNvSpPr>
          <p:nvPr>
            <p:ph type="body" idx="1"/>
          </p:nvPr>
        </p:nvSpPr>
        <p:spPr>
          <a:xfrm>
            <a:off x="839788" y="1430767"/>
            <a:ext cx="5840711" cy="613186"/>
          </a:xfrm>
        </p:spPr>
        <p:txBody>
          <a:bodyPr/>
          <a:lstStyle/>
          <a:p>
            <a:pPr algn="ctr"/>
            <a:r>
              <a:rPr lang="it-IT" dirty="0"/>
              <a:t>Apollonio Rodio, </a:t>
            </a:r>
            <a:r>
              <a:rPr lang="it-IT" b="0" i="1" dirty="0"/>
              <a:t>Argonautiche </a:t>
            </a:r>
            <a:r>
              <a:rPr lang="it-IT" b="0" dirty="0"/>
              <a:t>IV </a:t>
            </a:r>
            <a:r>
              <a:rPr lang="it-IT" b="0" dirty="0" smtClean="0"/>
              <a:t>95-98 </a:t>
            </a:r>
            <a:endParaRPr lang="it-IT" dirty="0"/>
          </a:p>
        </p:txBody>
      </p:sp>
      <p:sp>
        <p:nvSpPr>
          <p:cNvPr id="9" name="Segnaposto contenuto 8"/>
          <p:cNvSpPr>
            <a:spLocks noGrp="1"/>
          </p:cNvSpPr>
          <p:nvPr>
            <p:ph sz="half" idx="2"/>
          </p:nvPr>
        </p:nvSpPr>
        <p:spPr>
          <a:xfrm>
            <a:off x="839788" y="2173046"/>
            <a:ext cx="5840711" cy="2205316"/>
          </a:xfrm>
          <a:solidFill>
            <a:schemeClr val="accent4">
              <a:lumMod val="40000"/>
              <a:lumOff val="60000"/>
            </a:schemeClr>
          </a:solidFill>
        </p:spPr>
        <p:txBody>
          <a:bodyPr/>
          <a:lstStyle/>
          <a:p>
            <a:pPr marL="0" indent="0">
              <a:buNone/>
            </a:pPr>
            <a:r>
              <a:rPr lang="it-IT" i="1" dirty="0" smtClean="0">
                <a:latin typeface="Aparajita" panose="020B0604020202020204" pitchFamily="34" charset="0"/>
                <a:cs typeface="Aparajita" panose="020B0604020202020204" pitchFamily="34" charset="0"/>
              </a:rPr>
              <a:t>«Mia incredula, siano testimoni di questo </a:t>
            </a:r>
            <a:r>
              <a:rPr lang="it-IT" i="1" dirty="0">
                <a:latin typeface="Aparajita" panose="020B0604020202020204" pitchFamily="34" charset="0"/>
                <a:cs typeface="Aparajita" panose="020B0604020202020204" pitchFamily="34" charset="0"/>
              </a:rPr>
              <a:t>g</a:t>
            </a:r>
            <a:r>
              <a:rPr lang="it-IT" i="1" dirty="0" smtClean="0">
                <a:latin typeface="Aparajita" panose="020B0604020202020204" pitchFamily="34" charset="0"/>
                <a:cs typeface="Aparajita" panose="020B0604020202020204" pitchFamily="34" charset="0"/>
              </a:rPr>
              <a:t>iuramento / lo stesso Zeus ed Era Coniugale, consorte di Zeus: / io </a:t>
            </a:r>
            <a:r>
              <a:rPr lang="it-IT" b="1" i="1" dirty="0" smtClean="0">
                <a:latin typeface="Aparajita" panose="020B0604020202020204" pitchFamily="34" charset="0"/>
                <a:cs typeface="Aparajita" panose="020B0604020202020204" pitchFamily="34" charset="0"/>
              </a:rPr>
              <a:t>ti condurrò come sposa legittima nel mio palazzo</a:t>
            </a:r>
            <a:r>
              <a:rPr lang="it-IT" i="1" dirty="0" smtClean="0">
                <a:latin typeface="Aparajita" panose="020B0604020202020204" pitchFamily="34" charset="0"/>
                <a:cs typeface="Aparajita" panose="020B0604020202020204" pitchFamily="34" charset="0"/>
              </a:rPr>
              <a:t>, / quando avremo fatto ritorno nella terra dell’</a:t>
            </a:r>
            <a:r>
              <a:rPr lang="it-IT" i="1" dirty="0" err="1" smtClean="0">
                <a:latin typeface="Aparajita" panose="020B0604020202020204" pitchFamily="34" charset="0"/>
                <a:cs typeface="Aparajita" panose="020B0604020202020204" pitchFamily="34" charset="0"/>
              </a:rPr>
              <a:t>Ellade</a:t>
            </a:r>
            <a:r>
              <a:rPr lang="it-IT" i="1" dirty="0" smtClean="0">
                <a:latin typeface="Aparajita" panose="020B0604020202020204" pitchFamily="34" charset="0"/>
                <a:cs typeface="Aparajita" panose="020B0604020202020204" pitchFamily="34" charset="0"/>
              </a:rPr>
              <a:t>.»</a:t>
            </a:r>
            <a:endParaRPr lang="it-IT" i="1" dirty="0">
              <a:latin typeface="Aparajita" panose="020B0604020202020204" pitchFamily="34" charset="0"/>
              <a:cs typeface="Aparajita" panose="020B0604020202020204" pitchFamily="34" charset="0"/>
            </a:endParaRPr>
          </a:p>
        </p:txBody>
      </p:sp>
      <p:sp>
        <p:nvSpPr>
          <p:cNvPr id="11" name="Segnaposto contenuto 10"/>
          <p:cNvSpPr>
            <a:spLocks noGrp="1"/>
          </p:cNvSpPr>
          <p:nvPr>
            <p:ph sz="quarter" idx="4"/>
          </p:nvPr>
        </p:nvSpPr>
        <p:spPr>
          <a:xfrm>
            <a:off x="2850777" y="4507455"/>
            <a:ext cx="4582758" cy="871369"/>
          </a:xfrm>
        </p:spPr>
        <p:txBody>
          <a:bodyPr/>
          <a:lstStyle/>
          <a:p>
            <a:pPr marL="0" indent="0">
              <a:buNone/>
            </a:pPr>
            <a:r>
              <a:rPr lang="it-IT" sz="2000" dirty="0"/>
              <a:t>Gustave </a:t>
            </a:r>
            <a:r>
              <a:rPr lang="it-IT" sz="2000" dirty="0" smtClean="0"/>
              <a:t>Moreau, </a:t>
            </a:r>
            <a:r>
              <a:rPr lang="it-IT" sz="2000" i="1" dirty="0" smtClean="0"/>
              <a:t>Medea e Giasone, </a:t>
            </a:r>
            <a:r>
              <a:rPr lang="it-IT" sz="2000" dirty="0" smtClean="0"/>
              <a:t>1865 Museo D’Orsay, </a:t>
            </a:r>
            <a:r>
              <a:rPr lang="it-IT" sz="2000" dirty="0"/>
              <a:t>Parigi</a:t>
            </a:r>
          </a:p>
          <a:p>
            <a:endParaRPr lang="it-IT" dirty="0"/>
          </a:p>
        </p:txBody>
      </p:sp>
      <p:pic>
        <p:nvPicPr>
          <p:cNvPr id="13" name="Picture 2" descr="http://1.bp.blogspot.com/_vhl-SMfmDFI/SryVvfKlVsI/AAAAAAAAD24/hFTDa9aEoEA/s400/MOREAU+-+Giasone+e+Med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1868" y="516367"/>
            <a:ext cx="3087445" cy="5325035"/>
          </a:xfrm>
          <a:prstGeom prst="rect">
            <a:avLst/>
          </a:prstGeom>
          <a:noFill/>
          <a:ln w="28575">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3105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204396"/>
            <a:ext cx="10515600" cy="710004"/>
          </a:xfrm>
        </p:spPr>
        <p:txBody>
          <a:bodyPr>
            <a:normAutofit/>
          </a:bodyPr>
          <a:lstStyle/>
          <a:p>
            <a:pPr algn="ctr"/>
            <a:r>
              <a:rPr lang="it-IT" b="1" dirty="0" smtClean="0">
                <a:solidFill>
                  <a:srgbClr val="C00000"/>
                </a:solidFill>
                <a:effectLst>
                  <a:outerShdw blurRad="38100" dist="38100" dir="2700000" algn="tl">
                    <a:srgbClr val="000000">
                      <a:alpha val="43137"/>
                    </a:srgbClr>
                  </a:outerShdw>
                </a:effectLst>
              </a:rPr>
              <a:t>Medea-maga addormenta il serpente</a:t>
            </a:r>
            <a:endParaRPr lang="it-IT" dirty="0"/>
          </a:p>
        </p:txBody>
      </p:sp>
      <p:sp>
        <p:nvSpPr>
          <p:cNvPr id="8" name="Segnaposto testo 7"/>
          <p:cNvSpPr>
            <a:spLocks noGrp="1"/>
          </p:cNvSpPr>
          <p:nvPr>
            <p:ph type="body" idx="1"/>
          </p:nvPr>
        </p:nvSpPr>
        <p:spPr>
          <a:xfrm>
            <a:off x="451822" y="1054249"/>
            <a:ext cx="4313816" cy="720763"/>
          </a:xfrm>
        </p:spPr>
        <p:txBody>
          <a:bodyPr/>
          <a:lstStyle/>
          <a:p>
            <a:r>
              <a:rPr lang="it-IT" sz="1800" dirty="0"/>
              <a:t>Apollonio Rodio, </a:t>
            </a:r>
            <a:r>
              <a:rPr lang="it-IT" sz="1800" b="0" i="1" dirty="0"/>
              <a:t>Argonautiche </a:t>
            </a:r>
            <a:r>
              <a:rPr lang="it-IT" sz="1800" b="0" dirty="0"/>
              <a:t>IV </a:t>
            </a:r>
            <a:r>
              <a:rPr lang="it-IT" sz="1800" b="0" dirty="0" smtClean="0"/>
              <a:t>123-130 </a:t>
            </a:r>
            <a:endParaRPr lang="it-IT" sz="1800" dirty="0"/>
          </a:p>
          <a:p>
            <a:endParaRPr lang="it-IT" dirty="0"/>
          </a:p>
        </p:txBody>
      </p:sp>
      <p:sp>
        <p:nvSpPr>
          <p:cNvPr id="9" name="Segnaposto contenuto 8"/>
          <p:cNvSpPr>
            <a:spLocks noGrp="1"/>
          </p:cNvSpPr>
          <p:nvPr>
            <p:ph sz="half" idx="2"/>
          </p:nvPr>
        </p:nvSpPr>
        <p:spPr>
          <a:xfrm>
            <a:off x="451821" y="1333042"/>
            <a:ext cx="4313817" cy="4594421"/>
          </a:xfrm>
          <a:solidFill>
            <a:schemeClr val="accent6">
              <a:lumMod val="20000"/>
              <a:lumOff val="80000"/>
            </a:schemeClr>
          </a:solidFill>
        </p:spPr>
        <p:txBody>
          <a:bodyPr>
            <a:normAutofit lnSpcReduction="10000"/>
          </a:bodyPr>
          <a:lstStyle/>
          <a:p>
            <a:pPr marL="0" indent="0">
              <a:buNone/>
            </a:pPr>
            <a:r>
              <a:rPr lang="it-IT" i="1" dirty="0" smtClean="0"/>
              <a:t>…</a:t>
            </a:r>
            <a:r>
              <a:rPr lang="it-IT" i="1" dirty="0" smtClean="0">
                <a:latin typeface="Aparajita" panose="020B0604020202020204" pitchFamily="34" charset="0"/>
                <a:cs typeface="Aparajita" panose="020B0604020202020204" pitchFamily="34" charset="0"/>
              </a:rPr>
              <a:t> i due giunsero al bosco / sacro per un sentiero, e cercarono la quercia immensa / da cui pendeva il vello, simile a una nube che rosseggia / infiammandosi ai raggi del primo mattino. / Ma </a:t>
            </a:r>
            <a:r>
              <a:rPr lang="it-IT" b="1" i="1" dirty="0" smtClean="0">
                <a:latin typeface="Aparajita" panose="020B0604020202020204" pitchFamily="34" charset="0"/>
                <a:cs typeface="Aparajita" panose="020B0604020202020204" pitchFamily="34" charset="0"/>
              </a:rPr>
              <a:t>l’attento serpente dagli occhi insonni li vide </a:t>
            </a:r>
            <a:r>
              <a:rPr lang="it-IT" i="1" dirty="0" smtClean="0">
                <a:latin typeface="Aparajita" panose="020B0604020202020204" pitchFamily="34" charset="0"/>
                <a:cs typeface="Aparajita" panose="020B0604020202020204" pitchFamily="34" charset="0"/>
              </a:rPr>
              <a:t>/ fin dai primi passi, e </a:t>
            </a:r>
            <a:r>
              <a:rPr lang="it-IT" b="1" i="1" dirty="0" smtClean="0">
                <a:latin typeface="Aparajita" panose="020B0604020202020204" pitchFamily="34" charset="0"/>
                <a:cs typeface="Aparajita" panose="020B0604020202020204" pitchFamily="34" charset="0"/>
              </a:rPr>
              <a:t>protese</a:t>
            </a:r>
            <a:r>
              <a:rPr lang="it-IT" i="1" dirty="0" smtClean="0">
                <a:latin typeface="Aparajita" panose="020B0604020202020204" pitchFamily="34" charset="0"/>
                <a:cs typeface="Aparajita" panose="020B0604020202020204" pitchFamily="34" charset="0"/>
              </a:rPr>
              <a:t> contro di loro / </a:t>
            </a:r>
            <a:r>
              <a:rPr lang="it-IT" b="1" i="1" dirty="0" smtClean="0">
                <a:latin typeface="Aparajita" panose="020B0604020202020204" pitchFamily="34" charset="0"/>
                <a:cs typeface="Aparajita" panose="020B0604020202020204" pitchFamily="34" charset="0"/>
              </a:rPr>
              <a:t>il collo </a:t>
            </a:r>
            <a:r>
              <a:rPr lang="it-IT" i="1" dirty="0" smtClean="0">
                <a:latin typeface="Aparajita" panose="020B0604020202020204" pitchFamily="34" charset="0"/>
                <a:cs typeface="Aparajita" panose="020B0604020202020204" pitchFamily="34" charset="0"/>
              </a:rPr>
              <a:t>smisurato, </a:t>
            </a:r>
            <a:r>
              <a:rPr lang="it-IT" b="1" i="1" dirty="0" smtClean="0">
                <a:latin typeface="Aparajita" panose="020B0604020202020204" pitchFamily="34" charset="0"/>
                <a:cs typeface="Aparajita" panose="020B0604020202020204" pitchFamily="34" charset="0"/>
              </a:rPr>
              <a:t>sibilando</a:t>
            </a:r>
            <a:r>
              <a:rPr lang="it-IT" i="1" dirty="0" smtClean="0">
                <a:latin typeface="Aparajita" panose="020B0604020202020204" pitchFamily="34" charset="0"/>
                <a:cs typeface="Aparajita" panose="020B0604020202020204" pitchFamily="34" charset="0"/>
              </a:rPr>
              <a:t> mostruosamente: / </a:t>
            </a:r>
            <a:r>
              <a:rPr lang="it-IT" b="1" i="1" dirty="0" smtClean="0">
                <a:latin typeface="Aparajita" panose="020B0604020202020204" pitchFamily="34" charset="0"/>
                <a:cs typeface="Aparajita" panose="020B0604020202020204" pitchFamily="34" charset="0"/>
              </a:rPr>
              <a:t>stridevano le rive del fiume e la grandissima foresta</a:t>
            </a:r>
            <a:r>
              <a:rPr lang="it-IT" i="1" dirty="0" smtClean="0">
                <a:latin typeface="Aparajita" panose="020B0604020202020204" pitchFamily="34" charset="0"/>
                <a:cs typeface="Aparajita" panose="020B0604020202020204" pitchFamily="34" charset="0"/>
              </a:rPr>
              <a:t>.</a:t>
            </a:r>
            <a:endParaRPr lang="it-IT" i="1" dirty="0"/>
          </a:p>
        </p:txBody>
      </p:sp>
      <p:sp>
        <p:nvSpPr>
          <p:cNvPr id="10" name="Segnaposto testo 9"/>
          <p:cNvSpPr>
            <a:spLocks noGrp="1"/>
          </p:cNvSpPr>
          <p:nvPr>
            <p:ph type="body" sz="quarter" idx="3"/>
          </p:nvPr>
        </p:nvSpPr>
        <p:spPr>
          <a:xfrm>
            <a:off x="4765637" y="1054249"/>
            <a:ext cx="6820347" cy="720763"/>
          </a:xfrm>
        </p:spPr>
        <p:txBody>
          <a:bodyPr/>
          <a:lstStyle/>
          <a:p>
            <a:pPr algn="r"/>
            <a:r>
              <a:rPr lang="it-IT" sz="1800" dirty="0"/>
              <a:t>Apollonio Rodio, </a:t>
            </a:r>
            <a:r>
              <a:rPr lang="it-IT" sz="1800" b="0" i="1" dirty="0"/>
              <a:t>Argonautiche </a:t>
            </a:r>
            <a:r>
              <a:rPr lang="it-IT" sz="1800" b="0" dirty="0"/>
              <a:t>IV </a:t>
            </a:r>
            <a:r>
              <a:rPr lang="it-IT" sz="1800" b="0" dirty="0" smtClean="0"/>
              <a:t>143-162 </a:t>
            </a:r>
            <a:endParaRPr lang="it-IT" sz="1800" dirty="0"/>
          </a:p>
          <a:p>
            <a:endParaRPr lang="it-IT" dirty="0"/>
          </a:p>
        </p:txBody>
      </p:sp>
      <p:sp>
        <p:nvSpPr>
          <p:cNvPr id="11" name="Segnaposto contenuto 10"/>
          <p:cNvSpPr>
            <a:spLocks noGrp="1"/>
          </p:cNvSpPr>
          <p:nvPr>
            <p:ph sz="quarter" idx="4"/>
          </p:nvPr>
        </p:nvSpPr>
        <p:spPr>
          <a:xfrm>
            <a:off x="4765638" y="1333042"/>
            <a:ext cx="6820347" cy="4594421"/>
          </a:xfrm>
          <a:solidFill>
            <a:schemeClr val="accent1">
              <a:lumMod val="20000"/>
              <a:lumOff val="80000"/>
            </a:schemeClr>
          </a:solidFill>
        </p:spPr>
        <p:txBody>
          <a:bodyPr>
            <a:normAutofit/>
          </a:bodyPr>
          <a:lstStyle/>
          <a:p>
            <a:pPr marL="0" indent="0">
              <a:buNone/>
            </a:pPr>
            <a:r>
              <a:rPr lang="it-IT" sz="2400" i="1" dirty="0" smtClean="0">
                <a:latin typeface="Aparajita" panose="020B0604020202020204" pitchFamily="34" charset="0"/>
                <a:cs typeface="Aparajita" panose="020B0604020202020204" pitchFamily="34" charset="0"/>
              </a:rPr>
              <a:t>… </a:t>
            </a:r>
            <a:r>
              <a:rPr lang="it-IT" sz="2400" b="1" i="1" dirty="0" smtClean="0">
                <a:latin typeface="Aparajita" panose="020B0604020202020204" pitchFamily="34" charset="0"/>
                <a:cs typeface="Aparajita" panose="020B0604020202020204" pitchFamily="34" charset="0"/>
              </a:rPr>
              <a:t>srotolava le spire </a:t>
            </a:r>
            <a:r>
              <a:rPr lang="it-IT" sz="2400" i="1" dirty="0" smtClean="0">
                <a:latin typeface="Aparajita" panose="020B0604020202020204" pitchFamily="34" charset="0"/>
                <a:cs typeface="Aparajita" panose="020B0604020202020204" pitchFamily="34" charset="0"/>
              </a:rPr>
              <a:t>immani, / ricoperte di dure squame. Ma </a:t>
            </a:r>
            <a:r>
              <a:rPr lang="it-IT" sz="2400" b="1" i="1" dirty="0" smtClean="0">
                <a:latin typeface="Aparajita" panose="020B0604020202020204" pitchFamily="34" charset="0"/>
                <a:cs typeface="Aparajita" panose="020B0604020202020204" pitchFamily="34" charset="0"/>
              </a:rPr>
              <a:t>la ragazza </a:t>
            </a:r>
            <a:r>
              <a:rPr lang="it-IT" sz="2400" i="1" dirty="0" smtClean="0">
                <a:latin typeface="Aparajita" panose="020B0604020202020204" pitchFamily="34" charset="0"/>
                <a:cs typeface="Aparajita" panose="020B0604020202020204" pitchFamily="34" charset="0"/>
              </a:rPr>
              <a:t>si spinse tra i cerchi in movimento fino agli occhi: </a:t>
            </a:r>
            <a:r>
              <a:rPr lang="it-IT" sz="2400" b="1" i="1" dirty="0" smtClean="0">
                <a:latin typeface="Aparajita" panose="020B0604020202020204" pitchFamily="34" charset="0"/>
                <a:cs typeface="Aparajita" panose="020B0604020202020204" pitchFamily="34" charset="0"/>
              </a:rPr>
              <a:t>invocò</a:t>
            </a:r>
            <a:r>
              <a:rPr lang="it-IT" sz="2400" i="1" dirty="0" smtClean="0">
                <a:latin typeface="Aparajita" panose="020B0604020202020204" pitchFamily="34" charset="0"/>
                <a:cs typeface="Aparajita" panose="020B0604020202020204" pitchFamily="34" charset="0"/>
              </a:rPr>
              <a:t> / con dolci formule </a:t>
            </a:r>
            <a:r>
              <a:rPr lang="it-IT" sz="2400" b="1" i="1" dirty="0" smtClean="0">
                <a:latin typeface="Aparajita" panose="020B0604020202020204" pitchFamily="34" charset="0"/>
                <a:cs typeface="Aparajita" panose="020B0604020202020204" pitchFamily="34" charset="0"/>
              </a:rPr>
              <a:t>il Sonno</a:t>
            </a:r>
            <a:r>
              <a:rPr lang="it-IT" sz="2400" i="1" dirty="0" smtClean="0">
                <a:latin typeface="Aparajita" panose="020B0604020202020204" pitchFamily="34" charset="0"/>
                <a:cs typeface="Aparajita" panose="020B0604020202020204" pitchFamily="34" charset="0"/>
              </a:rPr>
              <a:t>… / …e a gran voce </a:t>
            </a:r>
            <a:r>
              <a:rPr lang="it-IT" sz="2400" b="1" i="1" dirty="0" smtClean="0">
                <a:latin typeface="Aparajita" panose="020B0604020202020204" pitchFamily="34" charset="0"/>
                <a:cs typeface="Aparajita" panose="020B0604020202020204" pitchFamily="34" charset="0"/>
              </a:rPr>
              <a:t>pregò la Notturna / Sovrana Infernale</a:t>
            </a:r>
            <a:r>
              <a:rPr lang="it-IT" sz="2400" i="1" dirty="0" smtClean="0">
                <a:latin typeface="Aparajita" panose="020B0604020202020204" pitchFamily="34" charset="0"/>
                <a:cs typeface="Aparajita" panose="020B0604020202020204" pitchFamily="34" charset="0"/>
              </a:rPr>
              <a:t>, affinché benevola le desse la vittoria. / </a:t>
            </a:r>
            <a:r>
              <a:rPr lang="it-IT" sz="2400" b="1" i="1" dirty="0" smtClean="0">
                <a:latin typeface="Aparajita" panose="020B0604020202020204" pitchFamily="34" charset="0"/>
                <a:cs typeface="Aparajita" panose="020B0604020202020204" pitchFamily="34" charset="0"/>
              </a:rPr>
              <a:t>L’</a:t>
            </a:r>
            <a:r>
              <a:rPr lang="it-IT" sz="2400" b="1" i="1" dirty="0" err="1" smtClean="0">
                <a:latin typeface="Aparajita" panose="020B0604020202020204" pitchFamily="34" charset="0"/>
                <a:cs typeface="Aparajita" panose="020B0604020202020204" pitchFamily="34" charset="0"/>
              </a:rPr>
              <a:t>Esonide</a:t>
            </a:r>
            <a:r>
              <a:rPr lang="it-IT" sz="2400" b="1" i="1" dirty="0" smtClean="0">
                <a:latin typeface="Aparajita" panose="020B0604020202020204" pitchFamily="34" charset="0"/>
                <a:cs typeface="Aparajita" panose="020B0604020202020204" pitchFamily="34" charset="0"/>
              </a:rPr>
              <a:t> la seguiva terrorizzato</a:t>
            </a:r>
            <a:r>
              <a:rPr lang="it-IT" sz="2400" i="1" dirty="0" smtClean="0">
                <a:latin typeface="Aparajita" panose="020B0604020202020204" pitchFamily="34" charset="0"/>
                <a:cs typeface="Aparajita" panose="020B0604020202020204" pitchFamily="34" charset="0"/>
              </a:rPr>
              <a:t>; ma ormai </a:t>
            </a:r>
            <a:r>
              <a:rPr lang="it-IT" sz="2400" b="1" i="1" dirty="0" smtClean="0">
                <a:latin typeface="Aparajita" panose="020B0604020202020204" pitchFamily="34" charset="0"/>
                <a:cs typeface="Aparajita" panose="020B0604020202020204" pitchFamily="34" charset="0"/>
              </a:rPr>
              <a:t>il serpente</a:t>
            </a:r>
            <a:r>
              <a:rPr lang="it-IT" sz="2400" i="1" dirty="0" smtClean="0">
                <a:latin typeface="Aparajita" panose="020B0604020202020204" pitchFamily="34" charset="0"/>
                <a:cs typeface="Aparajita" panose="020B0604020202020204" pitchFamily="34" charset="0"/>
              </a:rPr>
              <a:t>, / catturato dall’incantesimo, </a:t>
            </a:r>
            <a:r>
              <a:rPr lang="it-IT" sz="2400" b="1" i="1" dirty="0" smtClean="0">
                <a:latin typeface="Aparajita" panose="020B0604020202020204" pitchFamily="34" charset="0"/>
                <a:cs typeface="Aparajita" panose="020B0604020202020204" pitchFamily="34" charset="0"/>
              </a:rPr>
              <a:t>rilasciava la spina lunghissima / e le gigantesche volute</a:t>
            </a:r>
            <a:r>
              <a:rPr lang="it-IT" sz="2400" i="1" dirty="0" smtClean="0">
                <a:latin typeface="Aparajita" panose="020B0604020202020204" pitchFamily="34" charset="0"/>
                <a:cs typeface="Aparajita" panose="020B0604020202020204" pitchFamily="34" charset="0"/>
              </a:rPr>
              <a:t>, spianando gli innumerevoli anelli /… / </a:t>
            </a:r>
            <a:r>
              <a:rPr lang="it-IT" sz="2400" b="1" i="1" dirty="0" smtClean="0">
                <a:latin typeface="Aparajita" panose="020B0604020202020204" pitchFamily="34" charset="0"/>
                <a:cs typeface="Aparajita" panose="020B0604020202020204" pitchFamily="34" charset="0"/>
              </a:rPr>
              <a:t>ma ancora alzava la testa</a:t>
            </a:r>
            <a:r>
              <a:rPr lang="it-IT" sz="2400" i="1" dirty="0" smtClean="0">
                <a:latin typeface="Aparajita" panose="020B0604020202020204" pitchFamily="34" charset="0"/>
                <a:cs typeface="Aparajita" panose="020B0604020202020204" pitchFamily="34" charset="0"/>
              </a:rPr>
              <a:t> orripilante… / … </a:t>
            </a:r>
            <a:r>
              <a:rPr lang="it-IT" sz="2400" b="1" i="1" dirty="0" smtClean="0">
                <a:latin typeface="Aparajita" panose="020B0604020202020204" pitchFamily="34" charset="0"/>
                <a:cs typeface="Aparajita" panose="020B0604020202020204" pitchFamily="34" charset="0"/>
              </a:rPr>
              <a:t>Medea</a:t>
            </a:r>
            <a:r>
              <a:rPr lang="it-IT" sz="2400" i="1" dirty="0" smtClean="0">
                <a:latin typeface="Aparajita" panose="020B0604020202020204" pitchFamily="34" charset="0"/>
                <a:cs typeface="Aparajita" panose="020B0604020202020204" pitchFamily="34" charset="0"/>
              </a:rPr>
              <a:t> imbrattò coi filtri un ramoscello di ginepro … / </a:t>
            </a:r>
            <a:r>
              <a:rPr lang="it-IT" sz="2400" b="1" i="1" dirty="0" smtClean="0">
                <a:latin typeface="Aparajita" panose="020B0604020202020204" pitchFamily="34" charset="0"/>
                <a:cs typeface="Aparajita" panose="020B0604020202020204" pitchFamily="34" charset="0"/>
              </a:rPr>
              <a:t>cosparse gli occhi </a:t>
            </a:r>
            <a:r>
              <a:rPr lang="it-IT" sz="2400" i="1" dirty="0" smtClean="0">
                <a:latin typeface="Aparajita" panose="020B0604020202020204" pitchFamily="34" charset="0"/>
                <a:cs typeface="Aparajita" panose="020B0604020202020204" pitchFamily="34" charset="0"/>
              </a:rPr>
              <a:t>del mostro </a:t>
            </a:r>
            <a:r>
              <a:rPr lang="it-IT" sz="2400" b="1" i="1" dirty="0" smtClean="0">
                <a:latin typeface="Aparajita" panose="020B0604020202020204" pitchFamily="34" charset="0"/>
                <a:cs typeface="Aparajita" panose="020B0604020202020204" pitchFamily="34" charset="0"/>
              </a:rPr>
              <a:t>con droghe</a:t>
            </a:r>
            <a:r>
              <a:rPr lang="it-IT" sz="2400" i="1" dirty="0" smtClean="0">
                <a:latin typeface="Aparajita" panose="020B0604020202020204" pitchFamily="34" charset="0"/>
                <a:cs typeface="Aparajita" panose="020B0604020202020204" pitchFamily="34" charset="0"/>
              </a:rPr>
              <a:t> / efficaci, </a:t>
            </a:r>
            <a:r>
              <a:rPr lang="it-IT" sz="2400" b="1" i="1" dirty="0" smtClean="0">
                <a:latin typeface="Aparajita" panose="020B0604020202020204" pitchFamily="34" charset="0"/>
                <a:cs typeface="Aparajita" panose="020B0604020202020204" pitchFamily="34" charset="0"/>
              </a:rPr>
              <a:t>recitando parole magiche</a:t>
            </a:r>
            <a:r>
              <a:rPr lang="it-IT" sz="2400" i="1" dirty="0" smtClean="0">
                <a:latin typeface="Aparajita" panose="020B0604020202020204" pitchFamily="34" charset="0"/>
                <a:cs typeface="Aparajita" panose="020B0604020202020204" pitchFamily="34" charset="0"/>
              </a:rPr>
              <a:t>: tutt’intorno / l’odore acuto del farmaco diffuse il sonno. </a:t>
            </a:r>
            <a:r>
              <a:rPr lang="it-IT" sz="2400" b="1" i="1" dirty="0" smtClean="0">
                <a:latin typeface="Aparajita" panose="020B0604020202020204" pitchFamily="34" charset="0"/>
                <a:cs typeface="Aparajita" panose="020B0604020202020204" pitchFamily="34" charset="0"/>
              </a:rPr>
              <a:t>La bocca / del mostro s’abbatté a terra</a:t>
            </a:r>
            <a:r>
              <a:rPr lang="it-IT" sz="2400" i="1" dirty="0" smtClean="0">
                <a:latin typeface="Aparajita" panose="020B0604020202020204" pitchFamily="34" charset="0"/>
                <a:cs typeface="Aparajita" panose="020B0604020202020204" pitchFamily="34" charset="0"/>
              </a:rPr>
              <a:t> lì sul posto, e </a:t>
            </a:r>
            <a:r>
              <a:rPr lang="it-IT" sz="2400" b="1" i="1" dirty="0" smtClean="0">
                <a:latin typeface="Aparajita" panose="020B0604020202020204" pitchFamily="34" charset="0"/>
                <a:cs typeface="Aparajita" panose="020B0604020202020204" pitchFamily="34" charset="0"/>
              </a:rPr>
              <a:t>le infauste</a:t>
            </a:r>
            <a:r>
              <a:rPr lang="it-IT" sz="2400" i="1" dirty="0" smtClean="0">
                <a:latin typeface="Aparajita" panose="020B0604020202020204" pitchFamily="34" charset="0"/>
                <a:cs typeface="Aparajita" panose="020B0604020202020204" pitchFamily="34" charset="0"/>
              </a:rPr>
              <a:t> / </a:t>
            </a:r>
            <a:r>
              <a:rPr lang="it-IT" sz="2400" b="1" i="1" dirty="0" smtClean="0">
                <a:latin typeface="Aparajita" panose="020B0604020202020204" pitchFamily="34" charset="0"/>
                <a:cs typeface="Aparajita" panose="020B0604020202020204" pitchFamily="34" charset="0"/>
              </a:rPr>
              <a:t>spire si distesero </a:t>
            </a:r>
            <a:r>
              <a:rPr lang="it-IT" sz="2400" i="1" dirty="0" smtClean="0">
                <a:latin typeface="Aparajita" panose="020B0604020202020204" pitchFamily="34" charset="0"/>
                <a:cs typeface="Aparajita" panose="020B0604020202020204" pitchFamily="34" charset="0"/>
              </a:rPr>
              <a:t>all’indietro tra i fitti alberi del bosco, /  per lunghissimo tratto. </a:t>
            </a:r>
            <a:endParaRPr lang="it-IT" sz="2400" i="1"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35564042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247426"/>
            <a:ext cx="10515600" cy="1058852"/>
          </a:xfrm>
        </p:spPr>
        <p:txBody>
          <a:bodyPr/>
          <a:lstStyle/>
          <a:p>
            <a:pPr algn="ctr"/>
            <a:r>
              <a:rPr lang="it-IT" b="1" dirty="0" smtClean="0">
                <a:solidFill>
                  <a:srgbClr val="C00000"/>
                </a:solidFill>
                <a:effectLst>
                  <a:outerShdw blurRad="38100" dist="38100" dir="2700000" algn="tl">
                    <a:srgbClr val="000000">
                      <a:alpha val="43137"/>
                    </a:srgbClr>
                  </a:outerShdw>
                </a:effectLst>
              </a:rPr>
              <a:t>Giasone si impadronisce del vello</a:t>
            </a:r>
            <a:endParaRPr lang="it-IT" b="1" dirty="0">
              <a:solidFill>
                <a:srgbClr val="C00000"/>
              </a:solidFill>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a:xfrm>
            <a:off x="839788" y="1151069"/>
            <a:ext cx="5157787" cy="1463040"/>
          </a:xfrm>
        </p:spPr>
        <p:txBody>
          <a:bodyPr>
            <a:normAutofit/>
          </a:bodyPr>
          <a:lstStyle/>
          <a:p>
            <a:r>
              <a:rPr lang="it-IT" dirty="0"/>
              <a:t>Annibale, Agostino e Ludovico Carracci                                                                                                 </a:t>
            </a:r>
            <a:r>
              <a:rPr lang="it-IT" b="0" i="1" dirty="0"/>
              <a:t>Storie di Giasone e Medea                                                                                                                             </a:t>
            </a:r>
            <a:r>
              <a:rPr lang="it-IT" b="0" dirty="0"/>
              <a:t>Palazzo Fava, Bologna, 1584</a:t>
            </a:r>
          </a:p>
          <a:p>
            <a:endParaRPr lang="it-IT" dirty="0"/>
          </a:p>
        </p:txBody>
      </p:sp>
      <p:pic>
        <p:nvPicPr>
          <p:cNvPr id="1028" name="Picture 4" descr="File:Fregio di Giasone e Medea 13 agostino carracci, giasone trafuga il vello d'oro, 1584 ca..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06532" y="2420470"/>
            <a:ext cx="6766559" cy="3302597"/>
          </a:xfrm>
          <a:prstGeom prst="rect">
            <a:avLst/>
          </a:prstGeom>
          <a:noFill/>
          <a:ln w="28575">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8294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7"/>
          <p:cNvSpPr>
            <a:spLocks noGrp="1"/>
          </p:cNvSpPr>
          <p:nvPr>
            <p:ph type="body" idx="1"/>
          </p:nvPr>
        </p:nvSpPr>
        <p:spPr>
          <a:xfrm>
            <a:off x="1344706" y="110169"/>
            <a:ext cx="8735210" cy="760163"/>
          </a:xfrm>
        </p:spPr>
        <p:txBody>
          <a:bodyPr/>
          <a:lstStyle/>
          <a:p>
            <a:pPr algn="ctr"/>
            <a:r>
              <a:rPr lang="it-IT" dirty="0">
                <a:solidFill>
                  <a:srgbClr val="C00000"/>
                </a:solidFill>
              </a:rPr>
              <a:t>Versi </a:t>
            </a:r>
            <a:r>
              <a:rPr lang="it-IT" dirty="0" smtClean="0">
                <a:solidFill>
                  <a:srgbClr val="C00000"/>
                </a:solidFill>
              </a:rPr>
              <a:t>IV 164-349</a:t>
            </a:r>
            <a:endParaRPr lang="it-IT" dirty="0"/>
          </a:p>
        </p:txBody>
      </p:sp>
      <p:sp>
        <p:nvSpPr>
          <p:cNvPr id="9" name="Segnaposto contenuto 8"/>
          <p:cNvSpPr>
            <a:spLocks noGrp="1"/>
          </p:cNvSpPr>
          <p:nvPr>
            <p:ph sz="half" idx="2"/>
          </p:nvPr>
        </p:nvSpPr>
        <p:spPr>
          <a:xfrm>
            <a:off x="1344705" y="1057619"/>
            <a:ext cx="9412941" cy="4329630"/>
          </a:xfrm>
          <a:solidFill>
            <a:schemeClr val="bg2">
              <a:lumMod val="90000"/>
            </a:schemeClr>
          </a:solidFill>
        </p:spPr>
        <p:txBody>
          <a:bodyPr>
            <a:normAutofit/>
          </a:bodyPr>
          <a:lstStyle/>
          <a:p>
            <a:pPr>
              <a:buFont typeface="Wingdings" panose="05000000000000000000" pitchFamily="2" charset="2"/>
              <a:buChar char="v"/>
            </a:pPr>
            <a:r>
              <a:rPr lang="it-IT" sz="2000" dirty="0" smtClean="0"/>
              <a:t>Ritornato tra i compagni con il vello, Giasone li esorta a partire immediatamente per evitare l’ira di </a:t>
            </a:r>
            <a:r>
              <a:rPr lang="it-IT" sz="2000" dirty="0" err="1" smtClean="0"/>
              <a:t>Eeta</a:t>
            </a:r>
            <a:r>
              <a:rPr lang="it-IT" sz="2000" dirty="0" smtClean="0"/>
              <a:t> e di proteggere Medea che, col suo intervento, ha salvato tutta la Grecia, non solo loro: </a:t>
            </a:r>
            <a:r>
              <a:rPr lang="it-IT" sz="2000" b="1" i="1" dirty="0" smtClean="0"/>
              <a:t>«la porterò nel mio palazzo come sposa legittima»</a:t>
            </a:r>
          </a:p>
          <a:p>
            <a:pPr>
              <a:buFont typeface="Wingdings" panose="05000000000000000000" pitchFamily="2" charset="2"/>
              <a:buChar char="v"/>
            </a:pPr>
            <a:r>
              <a:rPr lang="it-IT" sz="2000" dirty="0" smtClean="0"/>
              <a:t>La nave Argo salpa con a bordo la fanciulla</a:t>
            </a:r>
          </a:p>
          <a:p>
            <a:pPr>
              <a:buFont typeface="Wingdings" panose="05000000000000000000" pitchFamily="2" charset="2"/>
              <a:buChar char="v"/>
            </a:pPr>
            <a:r>
              <a:rPr lang="it-IT" sz="2000" dirty="0" smtClean="0"/>
              <a:t>Giunti sulle coste della Paflagonia compiono sacrifici ad </a:t>
            </a:r>
            <a:r>
              <a:rPr lang="it-IT" sz="2000" dirty="0" err="1" smtClean="0"/>
              <a:t>Ecate</a:t>
            </a:r>
            <a:endParaRPr lang="it-IT" sz="2000" dirty="0" smtClean="0"/>
          </a:p>
          <a:p>
            <a:pPr>
              <a:buFont typeface="Wingdings" panose="05000000000000000000" pitchFamily="2" charset="2"/>
              <a:buChar char="v"/>
            </a:pPr>
            <a:r>
              <a:rPr lang="it-IT" sz="2000" dirty="0" smtClean="0"/>
              <a:t>Argo suggerisce di risalire il fiume </a:t>
            </a:r>
            <a:r>
              <a:rPr lang="it-IT" sz="2000" dirty="0" err="1" smtClean="0"/>
              <a:t>Istro</a:t>
            </a:r>
            <a:r>
              <a:rPr lang="it-IT" sz="2000" dirty="0" smtClean="0"/>
              <a:t> (Danubio) per poi prendere un suo ramo che scorre in direzione del mare di </a:t>
            </a:r>
            <a:r>
              <a:rPr lang="it-IT" sz="2000" dirty="0" err="1" smtClean="0"/>
              <a:t>Cronos</a:t>
            </a:r>
            <a:r>
              <a:rPr lang="it-IT" sz="2000" dirty="0" smtClean="0"/>
              <a:t>, cioè dell’Adriatico</a:t>
            </a:r>
          </a:p>
          <a:p>
            <a:pPr>
              <a:buFont typeface="Wingdings" panose="05000000000000000000" pitchFamily="2" charset="2"/>
              <a:buChar char="v"/>
            </a:pPr>
            <a:r>
              <a:rPr lang="it-IT" sz="2000" dirty="0" smtClean="0"/>
              <a:t>La flotta dei Colchi, guidata da </a:t>
            </a:r>
            <a:r>
              <a:rPr lang="it-IT" sz="2000" dirty="0" err="1" smtClean="0"/>
              <a:t>Assirto</a:t>
            </a:r>
            <a:r>
              <a:rPr lang="it-IT" sz="2000" dirty="0" smtClean="0"/>
              <a:t>, seguendo una rotta diversa, giunge nel mare di </a:t>
            </a:r>
            <a:r>
              <a:rPr lang="it-IT" sz="2000" dirty="0" err="1" smtClean="0"/>
              <a:t>Cronos</a:t>
            </a:r>
            <a:r>
              <a:rPr lang="it-IT" sz="2000" dirty="0" smtClean="0"/>
              <a:t> prima della nave Argo</a:t>
            </a:r>
          </a:p>
          <a:p>
            <a:pPr>
              <a:buFont typeface="Wingdings" panose="05000000000000000000" pitchFamily="2" charset="2"/>
              <a:buChar char="v"/>
            </a:pPr>
            <a:r>
              <a:rPr lang="it-IT" sz="2000" dirty="0" smtClean="0"/>
              <a:t>Gli Argonauti si rifugiano in un’isola deserta sacra ad Artemide</a:t>
            </a:r>
          </a:p>
          <a:p>
            <a:pPr>
              <a:buFont typeface="Wingdings" panose="05000000000000000000" pitchFamily="2" charset="2"/>
              <a:buChar char="v"/>
            </a:pPr>
            <a:r>
              <a:rPr lang="it-IT" sz="2000" dirty="0" smtClean="0"/>
              <a:t>Per non soccombere, vengono a patti con i Colchi: avrebbero tenuto il vello e si sarebbero affidati alla decisione di un giudice straniero per Medea</a:t>
            </a:r>
            <a:endParaRPr lang="it-IT" sz="2000" dirty="0"/>
          </a:p>
        </p:txBody>
      </p:sp>
    </p:spTree>
    <p:extLst>
      <p:ext uri="{BB962C8B-B14F-4D97-AF65-F5344CB8AC3E}">
        <p14:creationId xmlns:p14="http://schemas.microsoft.com/office/powerpoint/2010/main" val="26535389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101686" y="215153"/>
            <a:ext cx="3825315" cy="1000461"/>
          </a:xfrm>
        </p:spPr>
        <p:txBody>
          <a:bodyPr/>
          <a:lstStyle/>
          <a:p>
            <a:pPr algn="ctr"/>
            <a:r>
              <a:rPr lang="it-IT" b="1" dirty="0" smtClean="0">
                <a:solidFill>
                  <a:srgbClr val="C00000"/>
                </a:solidFill>
                <a:effectLst>
                  <a:outerShdw blurRad="38100" dist="38100" dir="2700000" algn="tl">
                    <a:srgbClr val="000000">
                      <a:alpha val="43137"/>
                    </a:srgbClr>
                  </a:outerShdw>
                </a:effectLst>
              </a:rPr>
              <a:t>L’ira di Medea</a:t>
            </a:r>
            <a:endParaRPr lang="it-IT" b="1" dirty="0">
              <a:solidFill>
                <a:srgbClr val="C00000"/>
              </a:solidFill>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a:xfrm>
            <a:off x="5271247" y="365125"/>
            <a:ext cx="5778672" cy="958066"/>
          </a:xfrm>
        </p:spPr>
        <p:txBody>
          <a:bodyPr/>
          <a:lstStyle/>
          <a:p>
            <a:r>
              <a:rPr lang="it-IT" dirty="0"/>
              <a:t>Apollonio Rodio, </a:t>
            </a:r>
            <a:r>
              <a:rPr lang="it-IT" b="0" i="1" dirty="0"/>
              <a:t>Argonautiche </a:t>
            </a:r>
            <a:r>
              <a:rPr lang="it-IT" b="0" dirty="0"/>
              <a:t>IV </a:t>
            </a:r>
            <a:r>
              <a:rPr lang="it-IT" b="0" dirty="0" smtClean="0"/>
              <a:t>355-393</a:t>
            </a:r>
            <a:endParaRPr lang="it-IT" dirty="0"/>
          </a:p>
          <a:p>
            <a:endParaRPr lang="it-IT" dirty="0"/>
          </a:p>
        </p:txBody>
      </p:sp>
      <p:sp>
        <p:nvSpPr>
          <p:cNvPr id="9" name="Segnaposto contenuto 8"/>
          <p:cNvSpPr>
            <a:spLocks noGrp="1"/>
          </p:cNvSpPr>
          <p:nvPr>
            <p:ph sz="half" idx="2"/>
          </p:nvPr>
        </p:nvSpPr>
        <p:spPr>
          <a:xfrm>
            <a:off x="1101687" y="1520327"/>
            <a:ext cx="9948231" cy="3602515"/>
          </a:xfrm>
          <a:solidFill>
            <a:schemeClr val="accent2">
              <a:lumMod val="40000"/>
              <a:lumOff val="60000"/>
            </a:schemeClr>
          </a:solidFill>
        </p:spPr>
        <p:txBody>
          <a:bodyPr>
            <a:normAutofit/>
          </a:bodyPr>
          <a:lstStyle/>
          <a:p>
            <a:pPr marL="0" indent="0" algn="just">
              <a:buNone/>
            </a:pPr>
            <a:r>
              <a:rPr lang="it-IT" sz="2400" i="1" dirty="0" smtClean="0">
                <a:latin typeface="Aparajita" panose="020B0604020202020204" pitchFamily="34" charset="0"/>
                <a:cs typeface="Aparajita" panose="020B0604020202020204" pitchFamily="34" charset="0"/>
              </a:rPr>
              <a:t>«…</a:t>
            </a:r>
            <a:r>
              <a:rPr lang="it-IT" sz="2400" b="1" i="1" dirty="0" smtClean="0">
                <a:latin typeface="Aparajita" panose="020B0604020202020204" pitchFamily="34" charset="0"/>
                <a:cs typeface="Aparajita" panose="020B0604020202020204" pitchFamily="34" charset="0"/>
              </a:rPr>
              <a:t>che piano è mai questo</a:t>
            </a:r>
            <a:r>
              <a:rPr lang="it-IT" sz="2400" i="1" dirty="0" smtClean="0">
                <a:latin typeface="Aparajita" panose="020B0604020202020204" pitchFamily="34" charset="0"/>
                <a:cs typeface="Aparajita" panose="020B0604020202020204" pitchFamily="34" charset="0"/>
              </a:rPr>
              <a:t>, ordito / sulla mia pelle? Dunque il successo ti ottenebra la mente, / </a:t>
            </a:r>
            <a:r>
              <a:rPr lang="it-IT" sz="2400" i="1" smtClean="0">
                <a:latin typeface="Aparajita" panose="020B0604020202020204" pitchFamily="34" charset="0"/>
                <a:cs typeface="Aparajita" panose="020B0604020202020204" pitchFamily="34" charset="0"/>
              </a:rPr>
              <a:t>e non ti </a:t>
            </a:r>
            <a:r>
              <a:rPr lang="it-IT" sz="2400" i="1" dirty="0" smtClean="0">
                <a:latin typeface="Aparajita" panose="020B0604020202020204" pitchFamily="34" charset="0"/>
                <a:cs typeface="Aparajita" panose="020B0604020202020204" pitchFamily="34" charset="0"/>
              </a:rPr>
              <a:t>curi di ciò che dicesti costretto dal bisogno! / </a:t>
            </a:r>
            <a:r>
              <a:rPr lang="it-IT" sz="2400" b="1" i="1" dirty="0" smtClean="0">
                <a:latin typeface="Aparajita" panose="020B0604020202020204" pitchFamily="34" charset="0"/>
                <a:cs typeface="Aparajita" panose="020B0604020202020204" pitchFamily="34" charset="0"/>
              </a:rPr>
              <a:t>Dove sono finiti i giuramenti </a:t>
            </a:r>
            <a:r>
              <a:rPr lang="it-IT" sz="2400" i="1" dirty="0" smtClean="0">
                <a:latin typeface="Aparajita" panose="020B0604020202020204" pitchFamily="34" charset="0"/>
                <a:cs typeface="Aparajita" panose="020B0604020202020204" pitchFamily="34" charset="0"/>
              </a:rPr>
              <a:t>davanti a Zeus supplice / </a:t>
            </a:r>
            <a:r>
              <a:rPr lang="it-IT" sz="2400" b="1" i="1" dirty="0" smtClean="0">
                <a:latin typeface="Aparajita" panose="020B0604020202020204" pitchFamily="34" charset="0"/>
                <a:cs typeface="Aparajita" panose="020B0604020202020204" pitchFamily="34" charset="0"/>
              </a:rPr>
              <a:t>e le soavi promesse? Per queste io ho abbandonato la patria, la casa gloriosa, i genitori</a:t>
            </a:r>
            <a:r>
              <a:rPr lang="it-IT" sz="2400" i="1" dirty="0" smtClean="0">
                <a:latin typeface="Aparajita" panose="020B0604020202020204" pitchFamily="34" charset="0"/>
                <a:cs typeface="Aparajita" panose="020B0604020202020204" pitchFamily="34" charset="0"/>
              </a:rPr>
              <a:t> / … / ti seguirò nell’</a:t>
            </a:r>
            <a:r>
              <a:rPr lang="it-IT" sz="2400" i="1" dirty="0" err="1" smtClean="0">
                <a:latin typeface="Aparajita" panose="020B0604020202020204" pitchFamily="34" charset="0"/>
                <a:cs typeface="Aparajita" panose="020B0604020202020204" pitchFamily="34" charset="0"/>
              </a:rPr>
              <a:t>Ellade</a:t>
            </a:r>
            <a:r>
              <a:rPr lang="it-IT" sz="2400" i="1" dirty="0" smtClean="0">
                <a:latin typeface="Aparajita" panose="020B0604020202020204" pitchFamily="34" charset="0"/>
                <a:cs typeface="Aparajita" panose="020B0604020202020204" pitchFamily="34" charset="0"/>
              </a:rPr>
              <a:t> come figlia, sposa e sorella: / ma tu proteggimi, sempre e senza riserve! Vuoi / lasciarmi sola per andare in cerca di qualche re? / </a:t>
            </a:r>
            <a:r>
              <a:rPr lang="it-IT" sz="2400" b="1" i="1" dirty="0" smtClean="0">
                <a:latin typeface="Aparajita" panose="020B0604020202020204" pitchFamily="34" charset="0"/>
                <a:cs typeface="Aparajita" panose="020B0604020202020204" pitchFamily="34" charset="0"/>
              </a:rPr>
              <a:t>Difendimi, piuttosto! Siano per te immutabili i patti </a:t>
            </a:r>
            <a:r>
              <a:rPr lang="it-IT" sz="2400" i="1" dirty="0" smtClean="0">
                <a:latin typeface="Aparajita" panose="020B0604020202020204" pitchFamily="34" charset="0"/>
                <a:cs typeface="Aparajita" panose="020B0604020202020204" pitchFamily="34" charset="0"/>
              </a:rPr>
              <a:t>/ … / </a:t>
            </a:r>
            <a:r>
              <a:rPr lang="it-IT" sz="2400" b="1" i="1" dirty="0" smtClean="0">
                <a:latin typeface="Aparajita" panose="020B0604020202020204" pitchFamily="34" charset="0"/>
                <a:cs typeface="Aparajita" panose="020B0604020202020204" pitchFamily="34" charset="0"/>
              </a:rPr>
              <a:t>oppure tagliami subito la gola </a:t>
            </a:r>
            <a:r>
              <a:rPr lang="it-IT" sz="2400" i="1" dirty="0" smtClean="0">
                <a:latin typeface="Aparajita" panose="020B0604020202020204" pitchFamily="34" charset="0"/>
                <a:cs typeface="Aparajita" panose="020B0604020202020204" pitchFamily="34" charset="0"/>
              </a:rPr>
              <a:t>con la spada, / avrò un compenso degno della mia frenesia. / Miserabile! Se questo re, nelle cui mani ambedue / metterete il triste patto, m’assegnasse al fratello, come / giungerei al cospetto di mio padre? Con una bella fama / davvero!...» E </a:t>
            </a:r>
            <a:r>
              <a:rPr lang="it-IT" sz="2400" b="1" i="1" dirty="0" smtClean="0">
                <a:latin typeface="Aparajita" panose="020B0604020202020204" pitchFamily="34" charset="0"/>
                <a:cs typeface="Aparajita" panose="020B0604020202020204" pitchFamily="34" charset="0"/>
              </a:rPr>
              <a:t>ribolliva di un’ira feroce</a:t>
            </a:r>
            <a:r>
              <a:rPr lang="it-IT" sz="2400" i="1" dirty="0" smtClean="0">
                <a:latin typeface="Aparajita" panose="020B0604020202020204" pitchFamily="34" charset="0"/>
                <a:cs typeface="Aparajita" panose="020B0604020202020204" pitchFamily="34" charset="0"/>
              </a:rPr>
              <a:t>; </a:t>
            </a:r>
            <a:r>
              <a:rPr lang="it-IT" sz="2400" b="1" i="1" dirty="0" smtClean="0">
                <a:latin typeface="Aparajita" panose="020B0604020202020204" pitchFamily="34" charset="0"/>
                <a:cs typeface="Aparajita" panose="020B0604020202020204" pitchFamily="34" charset="0"/>
              </a:rPr>
              <a:t>avrebbe voluto / dar fuoco alla nave e distruggere ogni cosa </a:t>
            </a:r>
            <a:r>
              <a:rPr lang="it-IT" sz="2400" i="1" dirty="0" smtClean="0">
                <a:latin typeface="Aparajita" panose="020B0604020202020204" pitchFamily="34" charset="0"/>
                <a:cs typeface="Aparajita" panose="020B0604020202020204" pitchFamily="34" charset="0"/>
              </a:rPr>
              <a:t>davanti / a tutti, e gettarsi lei stessa nel grande incendio.</a:t>
            </a:r>
            <a:endParaRPr lang="it-IT" sz="2400" i="1"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1525816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793214" y="-1"/>
            <a:ext cx="10620261" cy="1839817"/>
          </a:xfrm>
        </p:spPr>
        <p:txBody>
          <a:bodyPr/>
          <a:lstStyle/>
          <a:p>
            <a:pPr algn="ctr"/>
            <a:r>
              <a:rPr lang="it-IT" b="1" dirty="0" smtClean="0">
                <a:solidFill>
                  <a:srgbClr val="C00000"/>
                </a:solidFill>
                <a:effectLst>
                  <a:outerShdw blurRad="38100" dist="38100" dir="2700000" algn="tl">
                    <a:srgbClr val="000000">
                      <a:alpha val="43137"/>
                    </a:srgbClr>
                  </a:outerShdw>
                </a:effectLst>
              </a:rPr>
              <a:t>L’ultimo abbraccio di </a:t>
            </a:r>
            <a:r>
              <a:rPr lang="it-IT" b="1" dirty="0" err="1" smtClean="0">
                <a:solidFill>
                  <a:srgbClr val="C00000"/>
                </a:solidFill>
                <a:effectLst>
                  <a:outerShdw blurRad="38100" dist="38100" dir="2700000" algn="tl">
                    <a:srgbClr val="000000">
                      <a:alpha val="43137"/>
                    </a:srgbClr>
                  </a:outerShdw>
                </a:effectLst>
              </a:rPr>
              <a:t>Alcimede</a:t>
            </a:r>
            <a:r>
              <a:rPr lang="it-IT" b="1" dirty="0" smtClean="0">
                <a:solidFill>
                  <a:srgbClr val="C00000"/>
                </a:solidFill>
                <a:effectLst>
                  <a:outerShdw blurRad="38100" dist="38100" dir="2700000" algn="tl">
                    <a:srgbClr val="000000">
                      <a:alpha val="43137"/>
                    </a:srgbClr>
                  </a:outerShdw>
                </a:effectLst>
              </a:rPr>
              <a:t> a Giasone</a:t>
            </a:r>
            <a:endParaRPr lang="it-IT" b="1" dirty="0">
              <a:solidFill>
                <a:srgbClr val="C00000"/>
              </a:solidFill>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a:xfrm>
            <a:off x="1090670" y="1465243"/>
            <a:ext cx="9937214" cy="462708"/>
          </a:xfrm>
        </p:spPr>
        <p:txBody>
          <a:bodyPr>
            <a:normAutofit/>
          </a:bodyPr>
          <a:lstStyle/>
          <a:p>
            <a:pPr algn="ctr"/>
            <a:r>
              <a:rPr lang="it-IT" sz="1800" dirty="0" smtClean="0"/>
              <a:t>Apollonio Rodio,</a:t>
            </a:r>
            <a:r>
              <a:rPr lang="it-IT" sz="1800" i="1" dirty="0" smtClean="0"/>
              <a:t> </a:t>
            </a:r>
            <a:r>
              <a:rPr lang="it-IT" sz="1800" b="0" i="1" dirty="0" smtClean="0"/>
              <a:t>Argonautiche </a:t>
            </a:r>
            <a:r>
              <a:rPr lang="it-IT" sz="1800" b="0" dirty="0" smtClean="0"/>
              <a:t>I 292-300</a:t>
            </a:r>
            <a:endParaRPr lang="it-IT" sz="1800" b="0" dirty="0"/>
          </a:p>
        </p:txBody>
      </p:sp>
      <p:sp>
        <p:nvSpPr>
          <p:cNvPr id="9" name="Segnaposto contenuto 8"/>
          <p:cNvSpPr>
            <a:spLocks noGrp="1"/>
          </p:cNvSpPr>
          <p:nvPr>
            <p:ph sz="half" idx="2"/>
          </p:nvPr>
        </p:nvSpPr>
        <p:spPr>
          <a:xfrm>
            <a:off x="793214" y="2566929"/>
            <a:ext cx="10620261" cy="2688117"/>
          </a:xfrm>
          <a:solidFill>
            <a:schemeClr val="accent6">
              <a:lumMod val="20000"/>
              <a:lumOff val="80000"/>
            </a:schemeClr>
          </a:solidFill>
        </p:spPr>
        <p:txBody>
          <a:bodyPr>
            <a:noAutofit/>
          </a:bodyPr>
          <a:lstStyle/>
          <a:p>
            <a:pPr marL="0" indent="0" algn="just">
              <a:buNone/>
            </a:pPr>
            <a:r>
              <a:rPr lang="it-IT" i="1" dirty="0" smtClean="0">
                <a:latin typeface="Aparajita" panose="020B0604020202020204" pitchFamily="34" charset="0"/>
                <a:cs typeface="Aparajita" panose="020B0604020202020204" pitchFamily="34" charset="0"/>
              </a:rPr>
              <a:t>Così </a:t>
            </a:r>
            <a:r>
              <a:rPr lang="it-IT" i="1" dirty="0" err="1" smtClean="0">
                <a:latin typeface="Aparajita" panose="020B0604020202020204" pitchFamily="34" charset="0"/>
                <a:cs typeface="Aparajita" panose="020B0604020202020204" pitchFamily="34" charset="0"/>
              </a:rPr>
              <a:t>Alcimede</a:t>
            </a:r>
            <a:r>
              <a:rPr lang="it-IT" i="1" dirty="0" smtClean="0">
                <a:latin typeface="Aparajita" panose="020B0604020202020204" pitchFamily="34" charset="0"/>
                <a:cs typeface="Aparajita" panose="020B0604020202020204" pitchFamily="34" charset="0"/>
              </a:rPr>
              <a:t> si lamentava tra i gemiti, e le ancelle / singhiozzavano strette intorno a lei. Allora Giasone / per confortarla le rivolse queste dolci parole: / «Non enumerare all’infinito, madre mia, le tue pene / angosciose: con le lacrime non mi terrai lontano / dai pericoli, ma aggiungerai dolore a dolore. / imprevedibili sono le sciagure che gli dei distribuiscono / ai mortali: trova la forza, anche se hai il cuore / straziato, di accettare la tua sorte…»</a:t>
            </a:r>
            <a:endParaRPr lang="it-IT" i="1"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37467676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7"/>
          <p:cNvSpPr>
            <a:spLocks noGrp="1"/>
          </p:cNvSpPr>
          <p:nvPr>
            <p:ph type="body" idx="1"/>
          </p:nvPr>
        </p:nvSpPr>
        <p:spPr>
          <a:xfrm>
            <a:off x="1344706" y="110170"/>
            <a:ext cx="8735210" cy="459985"/>
          </a:xfrm>
        </p:spPr>
        <p:txBody>
          <a:bodyPr/>
          <a:lstStyle/>
          <a:p>
            <a:pPr algn="ctr"/>
            <a:r>
              <a:rPr lang="it-IT" dirty="0">
                <a:solidFill>
                  <a:srgbClr val="C00000"/>
                </a:solidFill>
              </a:rPr>
              <a:t>Versi </a:t>
            </a:r>
            <a:r>
              <a:rPr lang="it-IT" dirty="0" smtClean="0">
                <a:solidFill>
                  <a:srgbClr val="C00000"/>
                </a:solidFill>
              </a:rPr>
              <a:t>IV 395-447</a:t>
            </a:r>
            <a:endParaRPr lang="it-IT" dirty="0"/>
          </a:p>
        </p:txBody>
      </p:sp>
      <p:sp>
        <p:nvSpPr>
          <p:cNvPr id="9" name="Segnaposto contenuto 8"/>
          <p:cNvSpPr>
            <a:spLocks noGrp="1"/>
          </p:cNvSpPr>
          <p:nvPr>
            <p:ph sz="half" idx="2"/>
          </p:nvPr>
        </p:nvSpPr>
        <p:spPr>
          <a:xfrm>
            <a:off x="645459" y="694064"/>
            <a:ext cx="10962042" cy="4362030"/>
          </a:xfrm>
          <a:solidFill>
            <a:schemeClr val="bg2">
              <a:lumMod val="90000"/>
            </a:schemeClr>
          </a:solidFill>
        </p:spPr>
        <p:txBody>
          <a:bodyPr>
            <a:normAutofit lnSpcReduction="10000"/>
          </a:bodyPr>
          <a:lstStyle/>
          <a:p>
            <a:pPr>
              <a:buFont typeface="Wingdings" panose="05000000000000000000" pitchFamily="2" charset="2"/>
              <a:buChar char="v"/>
            </a:pPr>
            <a:r>
              <a:rPr lang="it-IT" sz="2400" dirty="0" smtClean="0"/>
              <a:t>Giasone cerca di addolcirla: il patto è solo il mezzo per rinviare lo scontro con </a:t>
            </a:r>
            <a:r>
              <a:rPr lang="it-IT" sz="2400" dirty="0" err="1" smtClean="0"/>
              <a:t>Assirto</a:t>
            </a:r>
            <a:endParaRPr lang="it-IT" sz="2400" dirty="0" smtClean="0"/>
          </a:p>
          <a:p>
            <a:pPr>
              <a:buFont typeface="Wingdings" panose="05000000000000000000" pitchFamily="2" charset="2"/>
              <a:buChar char="v"/>
            </a:pPr>
            <a:r>
              <a:rPr lang="it-IT" sz="2400" dirty="0" smtClean="0"/>
              <a:t>Medea si rende conto che </a:t>
            </a:r>
            <a:r>
              <a:rPr lang="it-IT" sz="2400" b="1" dirty="0" smtClean="0"/>
              <a:t>«</a:t>
            </a:r>
            <a:r>
              <a:rPr lang="it-IT" sz="2400" b="1" i="1" dirty="0" smtClean="0"/>
              <a:t>Ai precedenti delitti è necessario aggiungerne un altro»</a:t>
            </a:r>
            <a:r>
              <a:rPr lang="it-IT" sz="2400" dirty="0" smtClean="0"/>
              <a:t>: devono eliminare </a:t>
            </a:r>
            <a:r>
              <a:rPr lang="it-IT" sz="2400" dirty="0" err="1" smtClean="0"/>
              <a:t>Assirto</a:t>
            </a:r>
            <a:endParaRPr lang="it-IT" sz="2400" dirty="0" smtClean="0"/>
          </a:p>
          <a:p>
            <a:pPr>
              <a:buFont typeface="Wingdings" panose="05000000000000000000" pitchFamily="2" charset="2"/>
              <a:buChar char="v"/>
            </a:pPr>
            <a:r>
              <a:rPr lang="it-IT" sz="2400" dirty="0" smtClean="0"/>
              <a:t>Adescherà il fratello e lo farà cadere nelle mani di Giasone che lo ucciderà</a:t>
            </a:r>
          </a:p>
          <a:p>
            <a:pPr>
              <a:buFont typeface="Wingdings" panose="05000000000000000000" pitchFamily="2" charset="2"/>
              <a:buChar char="v"/>
            </a:pPr>
            <a:r>
              <a:rPr lang="it-IT" sz="2400" dirty="0" smtClean="0"/>
              <a:t>L’inganno: convoca </a:t>
            </a:r>
            <a:r>
              <a:rPr lang="it-IT" sz="2400" dirty="0" err="1" smtClean="0"/>
              <a:t>Assirto</a:t>
            </a:r>
            <a:r>
              <a:rPr lang="it-IT" sz="2400" dirty="0" smtClean="0"/>
              <a:t> di notte presso il tempio di Artemide nell’isola dei Brigi dove sono approdati, perché, dice, desidera escogitare con lui un piano per tornare con il vello nella casa padre. </a:t>
            </a:r>
            <a:r>
              <a:rPr lang="it-IT" sz="2400" b="1" dirty="0" smtClean="0"/>
              <a:t>«</a:t>
            </a:r>
            <a:r>
              <a:rPr lang="it-IT" sz="2400" b="1" i="1" dirty="0" smtClean="0"/>
              <a:t>Contro la sua volontà, come una preda, era stata consegnata dai figli di </a:t>
            </a:r>
            <a:r>
              <a:rPr lang="it-IT" sz="2400" b="1" i="1" dirty="0" err="1" smtClean="0"/>
              <a:t>Frisso</a:t>
            </a:r>
            <a:r>
              <a:rPr lang="it-IT" sz="2400" b="1" i="1" dirty="0" smtClean="0"/>
              <a:t> agli stranieri»</a:t>
            </a:r>
          </a:p>
          <a:p>
            <a:pPr>
              <a:buFont typeface="Wingdings" panose="05000000000000000000" pitchFamily="2" charset="2"/>
              <a:buChar char="v"/>
            </a:pPr>
            <a:r>
              <a:rPr lang="it-IT" sz="3200" b="1" i="1" dirty="0" smtClean="0">
                <a:latin typeface="Aparajita" panose="020B0604020202020204" pitchFamily="34" charset="0"/>
                <a:cs typeface="Aparajita" panose="020B0604020202020204" pitchFamily="34" charset="0"/>
              </a:rPr>
              <a:t>«Sciagurato amore, grande flagello, grande maledizione per gli uomini! Da te nascono discordie mortali e pianti e prove ed altre angosce infinite che non ci danno tregua»</a:t>
            </a:r>
            <a:endParaRPr lang="it-IT" sz="3200" dirty="0" smtClean="0">
              <a:latin typeface="Aparajita" panose="020B0604020202020204" pitchFamily="34" charset="0"/>
              <a:cs typeface="Aparajita" panose="020B0604020202020204" pitchFamily="34" charset="0"/>
            </a:endParaRPr>
          </a:p>
          <a:p>
            <a:pPr marL="0" indent="0">
              <a:buNone/>
            </a:pPr>
            <a:endParaRPr lang="it-IT" sz="2400" dirty="0"/>
          </a:p>
        </p:txBody>
      </p:sp>
    </p:spTree>
    <p:extLst>
      <p:ext uri="{BB962C8B-B14F-4D97-AF65-F5344CB8AC3E}">
        <p14:creationId xmlns:p14="http://schemas.microsoft.com/office/powerpoint/2010/main" val="4405970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9" y="193638"/>
            <a:ext cx="4711158" cy="720762"/>
          </a:xfrm>
        </p:spPr>
        <p:txBody>
          <a:bodyPr/>
          <a:lstStyle/>
          <a:p>
            <a:r>
              <a:rPr lang="it-IT" b="1" dirty="0" smtClean="0">
                <a:solidFill>
                  <a:srgbClr val="C00000"/>
                </a:solidFill>
                <a:effectLst>
                  <a:outerShdw blurRad="38100" dist="38100" dir="2700000" algn="tl">
                    <a:srgbClr val="000000">
                      <a:alpha val="43137"/>
                    </a:srgbClr>
                  </a:outerShdw>
                </a:effectLst>
              </a:rPr>
              <a:t>Uccisione di </a:t>
            </a:r>
            <a:r>
              <a:rPr lang="it-IT" b="1" dirty="0" err="1" smtClean="0">
                <a:solidFill>
                  <a:srgbClr val="C00000"/>
                </a:solidFill>
                <a:effectLst>
                  <a:outerShdw blurRad="38100" dist="38100" dir="2700000" algn="tl">
                    <a:srgbClr val="000000">
                      <a:alpha val="43137"/>
                    </a:srgbClr>
                  </a:outerShdw>
                </a:effectLst>
              </a:rPr>
              <a:t>Assirto</a:t>
            </a:r>
            <a:endParaRPr lang="it-IT" dirty="0"/>
          </a:p>
        </p:txBody>
      </p:sp>
      <p:sp>
        <p:nvSpPr>
          <p:cNvPr id="9" name="Segnaposto contenuto 8"/>
          <p:cNvSpPr>
            <a:spLocks noGrp="1"/>
          </p:cNvSpPr>
          <p:nvPr>
            <p:ph sz="half" idx="2"/>
          </p:nvPr>
        </p:nvSpPr>
        <p:spPr>
          <a:xfrm>
            <a:off x="1075764" y="1151068"/>
            <a:ext cx="10165977" cy="3679116"/>
          </a:xfrm>
          <a:solidFill>
            <a:schemeClr val="accent5">
              <a:lumMod val="40000"/>
              <a:lumOff val="60000"/>
            </a:schemeClr>
          </a:solidFill>
        </p:spPr>
        <p:txBody>
          <a:bodyPr>
            <a:normAutofit lnSpcReduction="10000"/>
          </a:bodyPr>
          <a:lstStyle/>
          <a:p>
            <a:pPr marL="0" indent="0">
              <a:buNone/>
            </a:pPr>
            <a:r>
              <a:rPr lang="it-IT" b="1" i="1" dirty="0" smtClean="0">
                <a:latin typeface="Aparajita" panose="020B0604020202020204" pitchFamily="34" charset="0"/>
                <a:cs typeface="Aparajita" panose="020B0604020202020204" pitchFamily="34" charset="0"/>
              </a:rPr>
              <a:t>Tratto in inganno</a:t>
            </a:r>
            <a:r>
              <a:rPr lang="it-IT" i="1" dirty="0" smtClean="0">
                <a:latin typeface="Aparajita" panose="020B0604020202020204" pitchFamily="34" charset="0"/>
                <a:cs typeface="Aparajita" panose="020B0604020202020204" pitchFamily="34" charset="0"/>
              </a:rPr>
              <a:t> dalle perfide promesse…/ </a:t>
            </a:r>
            <a:r>
              <a:rPr lang="it-IT" b="1" i="1" dirty="0" smtClean="0">
                <a:latin typeface="Aparajita" panose="020B0604020202020204" pitchFamily="34" charset="0"/>
                <a:cs typeface="Aparajita" panose="020B0604020202020204" pitchFamily="34" charset="0"/>
              </a:rPr>
              <a:t>Da solo andò incontro alla sorella</a:t>
            </a:r>
            <a:r>
              <a:rPr lang="it-IT" i="1" dirty="0" smtClean="0">
                <a:latin typeface="Aparajita" panose="020B0604020202020204" pitchFamily="34" charset="0"/>
                <a:cs typeface="Aparajita" panose="020B0604020202020204" pitchFamily="34" charset="0"/>
              </a:rPr>
              <a:t>, e la interrogava / cautamente… / …sull’inganno escogitato contro gli stranieri. /  Già si accordavano su ogni punto, ma </a:t>
            </a:r>
            <a:r>
              <a:rPr lang="it-IT" b="1" i="1" dirty="0" smtClean="0">
                <a:latin typeface="Aparajita" panose="020B0604020202020204" pitchFamily="34" charset="0"/>
                <a:cs typeface="Aparajita" panose="020B0604020202020204" pitchFamily="34" charset="0"/>
              </a:rPr>
              <a:t>all’improvviso / l’</a:t>
            </a:r>
            <a:r>
              <a:rPr lang="it-IT" b="1" i="1" dirty="0" err="1" smtClean="0">
                <a:latin typeface="Aparajita" panose="020B0604020202020204" pitchFamily="34" charset="0"/>
                <a:cs typeface="Aparajita" panose="020B0604020202020204" pitchFamily="34" charset="0"/>
              </a:rPr>
              <a:t>Esonide</a:t>
            </a:r>
            <a:r>
              <a:rPr lang="it-IT" b="1" i="1" dirty="0" smtClean="0">
                <a:latin typeface="Aparajita" panose="020B0604020202020204" pitchFamily="34" charset="0"/>
                <a:cs typeface="Aparajita" panose="020B0604020202020204" pitchFamily="34" charset="0"/>
              </a:rPr>
              <a:t> balzò fuori dalle tenebre del nascondiglio</a:t>
            </a:r>
            <a:r>
              <a:rPr lang="it-IT" i="1" dirty="0" smtClean="0">
                <a:latin typeface="Aparajita" panose="020B0604020202020204" pitchFamily="34" charset="0"/>
                <a:cs typeface="Aparajita" panose="020B0604020202020204" pitchFamily="34" charset="0"/>
              </a:rPr>
              <a:t>: / teneva in mano la spada nuda. Subito </a:t>
            </a:r>
            <a:r>
              <a:rPr lang="it-IT" b="1" i="1" dirty="0" smtClean="0">
                <a:latin typeface="Aparajita" panose="020B0604020202020204" pitchFamily="34" charset="0"/>
                <a:cs typeface="Aparajita" panose="020B0604020202020204" pitchFamily="34" charset="0"/>
              </a:rPr>
              <a:t>Medea volse </a:t>
            </a:r>
            <a:r>
              <a:rPr lang="it-IT" i="1" dirty="0" smtClean="0">
                <a:latin typeface="Aparajita" panose="020B0604020202020204" pitchFamily="34" charset="0"/>
                <a:cs typeface="Aparajita" panose="020B0604020202020204" pitchFamily="34" charset="0"/>
              </a:rPr>
              <a:t>/ </a:t>
            </a:r>
            <a:r>
              <a:rPr lang="it-IT" b="1" i="1" dirty="0" smtClean="0">
                <a:latin typeface="Aparajita" panose="020B0604020202020204" pitchFamily="34" charset="0"/>
                <a:cs typeface="Aparajita" panose="020B0604020202020204" pitchFamily="34" charset="0"/>
              </a:rPr>
              <a:t>altrove lo sguardo e si coprì col velo, per non vedere </a:t>
            </a:r>
            <a:r>
              <a:rPr lang="it-IT" i="1" dirty="0" smtClean="0">
                <a:latin typeface="Aparajita" panose="020B0604020202020204" pitchFamily="34" charset="0"/>
                <a:cs typeface="Aparajita" panose="020B0604020202020204" pitchFamily="34" charset="0"/>
              </a:rPr>
              <a:t>/ la morte violenta del fratello. </a:t>
            </a:r>
            <a:r>
              <a:rPr lang="it-IT" b="1" i="1" dirty="0" smtClean="0">
                <a:latin typeface="Aparajita" panose="020B0604020202020204" pitchFamily="34" charset="0"/>
                <a:cs typeface="Aparajita" panose="020B0604020202020204" pitchFamily="34" charset="0"/>
              </a:rPr>
              <a:t>Giasone</a:t>
            </a:r>
            <a:r>
              <a:rPr lang="it-IT" i="1" dirty="0" smtClean="0">
                <a:latin typeface="Aparajita" panose="020B0604020202020204" pitchFamily="34" charset="0"/>
                <a:cs typeface="Aparajita" panose="020B0604020202020204" pitchFamily="34" charset="0"/>
              </a:rPr>
              <a:t>, come un macellaio / che abbatte un grande toro dalle corna possenti, </a:t>
            </a:r>
            <a:r>
              <a:rPr lang="it-IT" b="1" i="1" dirty="0" smtClean="0">
                <a:latin typeface="Aparajita" panose="020B0604020202020204" pitchFamily="34" charset="0"/>
                <a:cs typeface="Aparajita" panose="020B0604020202020204" pitchFamily="34" charset="0"/>
              </a:rPr>
              <a:t>lo colpì </a:t>
            </a:r>
            <a:r>
              <a:rPr lang="it-IT" i="1" dirty="0" smtClean="0">
                <a:latin typeface="Aparajita" panose="020B0604020202020204" pitchFamily="34" charset="0"/>
                <a:cs typeface="Aparajita" panose="020B0604020202020204" pitchFamily="34" charset="0"/>
              </a:rPr>
              <a:t>/ … </a:t>
            </a:r>
            <a:r>
              <a:rPr lang="it-IT" b="1" i="1" dirty="0">
                <a:latin typeface="Aparajita" panose="020B0604020202020204" pitchFamily="34" charset="0"/>
                <a:cs typeface="Aparajita" panose="020B0604020202020204" pitchFamily="34" charset="0"/>
              </a:rPr>
              <a:t>L</a:t>
            </a:r>
            <a:r>
              <a:rPr lang="it-IT" b="1" i="1" dirty="0" smtClean="0">
                <a:latin typeface="Aparajita" panose="020B0604020202020204" pitchFamily="34" charset="0"/>
                <a:cs typeface="Aparajita" panose="020B0604020202020204" pitchFamily="34" charset="0"/>
              </a:rPr>
              <a:t>’eroe cadde </a:t>
            </a:r>
            <a:r>
              <a:rPr lang="it-IT" i="1" dirty="0" smtClean="0">
                <a:latin typeface="Aparajita" panose="020B0604020202020204" pitchFamily="34" charset="0"/>
                <a:cs typeface="Aparajita" panose="020B0604020202020204" pitchFamily="34" charset="0"/>
              </a:rPr>
              <a:t>nel vestibolo, in ginocchio: / </a:t>
            </a:r>
            <a:r>
              <a:rPr lang="it-IT" b="1" i="1" dirty="0" smtClean="0">
                <a:latin typeface="Aparajita" panose="020B0604020202020204" pitchFamily="34" charset="0"/>
                <a:cs typeface="Aparajita" panose="020B0604020202020204" pitchFamily="34" charset="0"/>
              </a:rPr>
              <a:t>spirando raccolse nel cavo delle mani</a:t>
            </a:r>
            <a:r>
              <a:rPr lang="it-IT" i="1" dirty="0" smtClean="0">
                <a:latin typeface="Aparajita" panose="020B0604020202020204" pitchFamily="34" charset="0"/>
                <a:cs typeface="Aparajita" panose="020B0604020202020204" pitchFamily="34" charset="0"/>
              </a:rPr>
              <a:t>, atto estremo, / </a:t>
            </a:r>
            <a:r>
              <a:rPr lang="it-IT" b="1" i="1" dirty="0" smtClean="0">
                <a:latin typeface="Aparajita" panose="020B0604020202020204" pitchFamily="34" charset="0"/>
                <a:cs typeface="Aparajita" panose="020B0604020202020204" pitchFamily="34" charset="0"/>
              </a:rPr>
              <a:t>il sangue nero della ferita, e imbrattò il candido velo / e il peplo di Medea</a:t>
            </a:r>
            <a:r>
              <a:rPr lang="it-IT" i="1" dirty="0" smtClean="0">
                <a:latin typeface="Aparajita" panose="020B0604020202020204" pitchFamily="34" charset="0"/>
                <a:cs typeface="Aparajita" panose="020B0604020202020204" pitchFamily="34" charset="0"/>
              </a:rPr>
              <a:t>, che pure s’era scansata. </a:t>
            </a:r>
            <a:r>
              <a:rPr lang="it-IT" b="1" i="1" dirty="0" smtClean="0">
                <a:latin typeface="Aparajita" panose="020B0604020202020204" pitchFamily="34" charset="0"/>
                <a:cs typeface="Aparajita" panose="020B0604020202020204" pitchFamily="34" charset="0"/>
              </a:rPr>
              <a:t>La crudele / e onnipotente Erinni vide</a:t>
            </a:r>
            <a:r>
              <a:rPr lang="it-IT" i="1" dirty="0" smtClean="0">
                <a:latin typeface="Aparajita" panose="020B0604020202020204" pitchFamily="34" charset="0"/>
                <a:cs typeface="Aparajita" panose="020B0604020202020204" pitchFamily="34" charset="0"/>
              </a:rPr>
              <a:t> esattamente, col suo sguardo / obliquo</a:t>
            </a:r>
            <a:r>
              <a:rPr lang="it-IT" b="1" i="1" dirty="0" smtClean="0">
                <a:latin typeface="Aparajita" panose="020B0604020202020204" pitchFamily="34" charset="0"/>
                <a:cs typeface="Aparajita" panose="020B0604020202020204" pitchFamily="34" charset="0"/>
              </a:rPr>
              <a:t>, l’azione mostruosa che i due avevano compiuto.</a:t>
            </a:r>
            <a:endParaRPr lang="it-IT" b="1" i="1" dirty="0">
              <a:latin typeface="Aparajita" panose="020B0604020202020204" pitchFamily="34" charset="0"/>
              <a:cs typeface="Aparajita" panose="020B0604020202020204" pitchFamily="34" charset="0"/>
            </a:endParaRPr>
          </a:p>
        </p:txBody>
      </p:sp>
      <p:sp>
        <p:nvSpPr>
          <p:cNvPr id="10" name="Segnaposto testo 9"/>
          <p:cNvSpPr>
            <a:spLocks noGrp="1"/>
          </p:cNvSpPr>
          <p:nvPr>
            <p:ph type="body" sz="quarter" idx="3"/>
          </p:nvPr>
        </p:nvSpPr>
        <p:spPr>
          <a:xfrm>
            <a:off x="5658522" y="193639"/>
            <a:ext cx="5583219" cy="1054248"/>
          </a:xfrm>
        </p:spPr>
        <p:txBody>
          <a:bodyPr/>
          <a:lstStyle/>
          <a:p>
            <a:r>
              <a:rPr lang="it-IT" dirty="0"/>
              <a:t>Apollonio Rodio, </a:t>
            </a:r>
            <a:r>
              <a:rPr lang="it-IT" b="0" i="1" dirty="0"/>
              <a:t>Argonautiche </a:t>
            </a:r>
            <a:r>
              <a:rPr lang="it-IT" b="0" dirty="0"/>
              <a:t>IV </a:t>
            </a:r>
            <a:r>
              <a:rPr lang="it-IT" b="0" dirty="0" smtClean="0"/>
              <a:t>455-475</a:t>
            </a:r>
            <a:endParaRPr lang="it-IT" dirty="0"/>
          </a:p>
          <a:p>
            <a:endParaRPr lang="it-IT" dirty="0"/>
          </a:p>
        </p:txBody>
      </p:sp>
    </p:spTree>
    <p:extLst>
      <p:ext uri="{BB962C8B-B14F-4D97-AF65-F5344CB8AC3E}">
        <p14:creationId xmlns:p14="http://schemas.microsoft.com/office/powerpoint/2010/main" val="18363185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9" y="365126"/>
            <a:ext cx="4388426" cy="753670"/>
          </a:xfrm>
        </p:spPr>
        <p:txBody>
          <a:bodyPr/>
          <a:lstStyle/>
          <a:p>
            <a:r>
              <a:rPr lang="it-IT" b="1" dirty="0" smtClean="0">
                <a:solidFill>
                  <a:srgbClr val="C00000"/>
                </a:solidFill>
                <a:effectLst>
                  <a:outerShdw blurRad="38100" dist="38100" dir="2700000" algn="tl">
                    <a:srgbClr val="000000">
                      <a:alpha val="43137"/>
                    </a:srgbClr>
                  </a:outerShdw>
                </a:effectLst>
              </a:rPr>
              <a:t>Un terribile rito</a:t>
            </a:r>
            <a:endParaRPr lang="it-IT" dirty="0"/>
          </a:p>
        </p:txBody>
      </p:sp>
      <p:sp>
        <p:nvSpPr>
          <p:cNvPr id="8" name="Segnaposto testo 7"/>
          <p:cNvSpPr>
            <a:spLocks noGrp="1"/>
          </p:cNvSpPr>
          <p:nvPr>
            <p:ph type="body" idx="1"/>
          </p:nvPr>
        </p:nvSpPr>
        <p:spPr>
          <a:xfrm>
            <a:off x="5518673" y="1118796"/>
            <a:ext cx="5836715" cy="1086522"/>
          </a:xfrm>
          <a:solidFill>
            <a:schemeClr val="bg2">
              <a:lumMod val="90000"/>
            </a:schemeClr>
          </a:solidFill>
        </p:spPr>
        <p:txBody>
          <a:bodyPr>
            <a:normAutofit/>
          </a:bodyPr>
          <a:lstStyle/>
          <a:p>
            <a:pPr algn="just"/>
            <a:r>
              <a:rPr lang="it-IT" b="0" dirty="0" smtClean="0"/>
              <a:t>È il rito del </a:t>
            </a:r>
            <a:r>
              <a:rPr lang="it-IT" dirty="0" err="1" smtClean="0"/>
              <a:t>maschalismòs</a:t>
            </a:r>
            <a:r>
              <a:rPr lang="it-IT" b="0" dirty="0" smtClean="0"/>
              <a:t> (da</a:t>
            </a:r>
            <a:r>
              <a:rPr lang="it-IT" dirty="0" smtClean="0"/>
              <a:t> </a:t>
            </a:r>
            <a:r>
              <a:rPr lang="el-GR" dirty="0" smtClean="0"/>
              <a:t>μασχαλίζω</a:t>
            </a:r>
            <a:r>
              <a:rPr lang="it-IT" dirty="0" smtClean="0"/>
              <a:t> </a:t>
            </a:r>
            <a:r>
              <a:rPr lang="it-IT" b="0" dirty="0" smtClean="0"/>
              <a:t>=</a:t>
            </a:r>
            <a:r>
              <a:rPr lang="it-IT" dirty="0" smtClean="0"/>
              <a:t> </a:t>
            </a:r>
            <a:r>
              <a:rPr lang="it-IT" b="0" dirty="0" smtClean="0"/>
              <a:t>tagliare le estremità dell’ucciso e porle sotto le ascelle)</a:t>
            </a:r>
            <a:endParaRPr lang="it-IT" b="0" dirty="0"/>
          </a:p>
        </p:txBody>
      </p:sp>
      <p:sp>
        <p:nvSpPr>
          <p:cNvPr id="9" name="Segnaposto contenuto 8"/>
          <p:cNvSpPr>
            <a:spLocks noGrp="1"/>
          </p:cNvSpPr>
          <p:nvPr>
            <p:ph sz="half" idx="2"/>
          </p:nvPr>
        </p:nvSpPr>
        <p:spPr>
          <a:xfrm>
            <a:off x="839788" y="1118796"/>
            <a:ext cx="4388427" cy="3808207"/>
          </a:xfrm>
          <a:solidFill>
            <a:schemeClr val="accent2">
              <a:lumMod val="40000"/>
              <a:lumOff val="60000"/>
            </a:schemeClr>
          </a:solidFill>
        </p:spPr>
        <p:txBody>
          <a:bodyPr/>
          <a:lstStyle/>
          <a:p>
            <a:pPr marL="0" indent="0" algn="just">
              <a:buNone/>
            </a:pPr>
            <a:r>
              <a:rPr lang="it-IT" i="1" dirty="0" smtClean="0">
                <a:latin typeface="Aparajita" panose="020B0604020202020204" pitchFamily="34" charset="0"/>
                <a:cs typeface="Aparajita" panose="020B0604020202020204" pitchFamily="34" charset="0"/>
              </a:rPr>
              <a:t>L’eroe </a:t>
            </a:r>
            <a:r>
              <a:rPr lang="it-IT" i="1" dirty="0" err="1" smtClean="0">
                <a:latin typeface="Aparajita" panose="020B0604020202020204" pitchFamily="34" charset="0"/>
                <a:cs typeface="Aparajita" panose="020B0604020202020204" pitchFamily="34" charset="0"/>
              </a:rPr>
              <a:t>Esonide</a:t>
            </a:r>
            <a:r>
              <a:rPr lang="it-IT" i="1" dirty="0" smtClean="0">
                <a:latin typeface="Aparajita" panose="020B0604020202020204" pitchFamily="34" charset="0"/>
                <a:cs typeface="Aparajita" panose="020B0604020202020204" pitchFamily="34" charset="0"/>
              </a:rPr>
              <a:t> tagliò al morto le estremità, e per tre / volte leccò il sangue, sputando la sozzura, come / si conviene a chi deve espiare un’uccisione compiuta / a tradimento; poi seppellì il cadavere ancora umido / là dove tuttora giacciono quelle ossa, tra le genti </a:t>
            </a:r>
            <a:r>
              <a:rPr lang="it-IT" i="1" dirty="0" err="1" smtClean="0">
                <a:latin typeface="Aparajita" panose="020B0604020202020204" pitchFamily="34" charset="0"/>
                <a:cs typeface="Aparajita" panose="020B0604020202020204" pitchFamily="34" charset="0"/>
              </a:rPr>
              <a:t>Assirte</a:t>
            </a:r>
            <a:r>
              <a:rPr lang="it-IT" i="1" dirty="0" smtClean="0">
                <a:latin typeface="Aparajita" panose="020B0604020202020204" pitchFamily="34" charset="0"/>
                <a:cs typeface="Aparajita" panose="020B0604020202020204" pitchFamily="34" charset="0"/>
              </a:rPr>
              <a:t>.</a:t>
            </a:r>
            <a:endParaRPr lang="it-IT" i="1" dirty="0">
              <a:latin typeface="Aparajita" panose="020B0604020202020204" pitchFamily="34" charset="0"/>
              <a:cs typeface="Aparajita" panose="020B0604020202020204" pitchFamily="34" charset="0"/>
            </a:endParaRPr>
          </a:p>
        </p:txBody>
      </p:sp>
      <p:sp>
        <p:nvSpPr>
          <p:cNvPr id="10" name="Segnaposto testo 9"/>
          <p:cNvSpPr>
            <a:spLocks noGrp="1"/>
          </p:cNvSpPr>
          <p:nvPr>
            <p:ph type="body" sz="quarter" idx="3"/>
          </p:nvPr>
        </p:nvSpPr>
        <p:spPr>
          <a:xfrm>
            <a:off x="5518673" y="365126"/>
            <a:ext cx="5836715" cy="1022610"/>
          </a:xfrm>
        </p:spPr>
        <p:txBody>
          <a:bodyPr/>
          <a:lstStyle/>
          <a:p>
            <a:pPr algn="ctr"/>
            <a:r>
              <a:rPr lang="it-IT" dirty="0"/>
              <a:t>Apollonio Rodio, </a:t>
            </a:r>
            <a:r>
              <a:rPr lang="it-IT" b="0" i="1" dirty="0"/>
              <a:t>Argonautiche </a:t>
            </a:r>
            <a:r>
              <a:rPr lang="it-IT" b="0" dirty="0"/>
              <a:t>IV </a:t>
            </a:r>
            <a:r>
              <a:rPr lang="it-IT" b="0" dirty="0" smtClean="0"/>
              <a:t>476-481</a:t>
            </a:r>
            <a:endParaRPr lang="it-IT" dirty="0"/>
          </a:p>
          <a:p>
            <a:pPr algn="ctr"/>
            <a:endParaRPr lang="it-IT" dirty="0"/>
          </a:p>
        </p:txBody>
      </p:sp>
      <p:sp>
        <p:nvSpPr>
          <p:cNvPr id="11" name="Segnaposto contenuto 10"/>
          <p:cNvSpPr>
            <a:spLocks noGrp="1"/>
          </p:cNvSpPr>
          <p:nvPr>
            <p:ph sz="quarter" idx="4"/>
          </p:nvPr>
        </p:nvSpPr>
        <p:spPr>
          <a:xfrm>
            <a:off x="5518673" y="2291379"/>
            <a:ext cx="5836715" cy="2635623"/>
          </a:xfrm>
          <a:solidFill>
            <a:schemeClr val="bg2">
              <a:lumMod val="90000"/>
            </a:schemeClr>
          </a:solidFill>
        </p:spPr>
        <p:txBody>
          <a:bodyPr>
            <a:normAutofit/>
          </a:bodyPr>
          <a:lstStyle/>
          <a:p>
            <a:pPr marL="0" indent="0" algn="just">
              <a:buNone/>
            </a:pPr>
            <a:r>
              <a:rPr lang="it-IT" dirty="0" smtClean="0"/>
              <a:t>Nelle Argonautiche prende il posto del </a:t>
            </a:r>
            <a:r>
              <a:rPr lang="it-IT" b="1" i="1" dirty="0" err="1" smtClean="0"/>
              <a:t>diasparagmòs</a:t>
            </a:r>
            <a:r>
              <a:rPr lang="it-IT" dirty="0" smtClean="0"/>
              <a:t> (da </a:t>
            </a:r>
            <a:r>
              <a:rPr lang="el-GR" b="1" dirty="0" smtClean="0"/>
              <a:t>διασπαράσσω</a:t>
            </a:r>
            <a:r>
              <a:rPr lang="it-IT" b="1" dirty="0" smtClean="0"/>
              <a:t> </a:t>
            </a:r>
            <a:r>
              <a:rPr lang="it-IT" dirty="0" smtClean="0"/>
              <a:t>= lacerare, fare a brandelli) di </a:t>
            </a:r>
            <a:r>
              <a:rPr lang="it-IT" dirty="0" err="1" smtClean="0"/>
              <a:t>Assirto</a:t>
            </a:r>
            <a:r>
              <a:rPr lang="it-IT" dirty="0" smtClean="0"/>
              <a:t> presente nella tradizione mitica</a:t>
            </a:r>
          </a:p>
          <a:p>
            <a:pPr marL="0" indent="0" algn="just">
              <a:buNone/>
            </a:pPr>
            <a:r>
              <a:rPr lang="it-IT" dirty="0" smtClean="0"/>
              <a:t>Lo si compie per impedire all’ucciso qualsiasi vendetta</a:t>
            </a:r>
            <a:endParaRPr lang="it-IT" dirty="0"/>
          </a:p>
        </p:txBody>
      </p:sp>
    </p:spTree>
    <p:extLst>
      <p:ext uri="{BB962C8B-B14F-4D97-AF65-F5344CB8AC3E}">
        <p14:creationId xmlns:p14="http://schemas.microsoft.com/office/powerpoint/2010/main" val="2248938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7"/>
          <p:cNvSpPr>
            <a:spLocks noGrp="1"/>
          </p:cNvSpPr>
          <p:nvPr>
            <p:ph type="body" idx="1"/>
          </p:nvPr>
        </p:nvSpPr>
        <p:spPr>
          <a:xfrm>
            <a:off x="1344706" y="110170"/>
            <a:ext cx="8735210" cy="459985"/>
          </a:xfrm>
        </p:spPr>
        <p:txBody>
          <a:bodyPr/>
          <a:lstStyle/>
          <a:p>
            <a:pPr algn="ctr"/>
            <a:r>
              <a:rPr lang="it-IT">
                <a:solidFill>
                  <a:srgbClr val="C00000"/>
                </a:solidFill>
              </a:rPr>
              <a:t>Versi </a:t>
            </a:r>
            <a:r>
              <a:rPr lang="it-IT" smtClean="0">
                <a:solidFill>
                  <a:srgbClr val="C00000"/>
                </a:solidFill>
              </a:rPr>
              <a:t>IV 482-717</a:t>
            </a:r>
            <a:endParaRPr lang="it-IT" dirty="0"/>
          </a:p>
        </p:txBody>
      </p:sp>
      <p:sp>
        <p:nvSpPr>
          <p:cNvPr id="9" name="Segnaposto contenuto 8"/>
          <p:cNvSpPr>
            <a:spLocks noGrp="1"/>
          </p:cNvSpPr>
          <p:nvPr>
            <p:ph sz="half" idx="2"/>
          </p:nvPr>
        </p:nvSpPr>
        <p:spPr>
          <a:xfrm>
            <a:off x="645459" y="694064"/>
            <a:ext cx="10962042" cy="4362030"/>
          </a:xfrm>
          <a:solidFill>
            <a:schemeClr val="bg2">
              <a:lumMod val="90000"/>
            </a:schemeClr>
          </a:solidFill>
        </p:spPr>
        <p:txBody>
          <a:bodyPr>
            <a:normAutofit fontScale="92500" lnSpcReduction="10000"/>
          </a:bodyPr>
          <a:lstStyle/>
          <a:p>
            <a:pPr>
              <a:buFont typeface="Wingdings" panose="05000000000000000000" pitchFamily="2" charset="2"/>
              <a:buChar char="v"/>
            </a:pPr>
            <a:r>
              <a:rPr lang="it-IT" sz="2400" dirty="0" smtClean="0"/>
              <a:t>Dopo il delitto gli Argonauti riprendono il loro viaggio e giungono presso la foce dell’Eridano (Po)</a:t>
            </a:r>
          </a:p>
          <a:p>
            <a:pPr>
              <a:buFont typeface="Wingdings" panose="05000000000000000000" pitchFamily="2" charset="2"/>
              <a:buChar char="v"/>
            </a:pPr>
            <a:r>
              <a:rPr lang="it-IT" sz="2400" dirty="0" smtClean="0"/>
              <a:t>Era impedisce ai Colchi di inseguirli ed essi, temendo l’ira di </a:t>
            </a:r>
            <a:r>
              <a:rPr lang="it-IT" sz="2400" dirty="0" err="1" smtClean="0"/>
              <a:t>Eeta</a:t>
            </a:r>
            <a:r>
              <a:rPr lang="it-IT" sz="2400" dirty="0" smtClean="0"/>
              <a:t>, non tornano nel loro paese, stabilendosi nell’Illiria</a:t>
            </a:r>
          </a:p>
          <a:p>
            <a:pPr>
              <a:buFont typeface="Wingdings" panose="05000000000000000000" pitchFamily="2" charset="2"/>
              <a:buChar char="v"/>
            </a:pPr>
            <a:r>
              <a:rPr lang="it-IT" sz="2400" dirty="0" smtClean="0"/>
              <a:t>La trave parlante della nave Argo rivela agli eroi che Zeus è adirato per l’uccisione di </a:t>
            </a:r>
            <a:r>
              <a:rPr lang="it-IT" sz="2400" dirty="0" err="1" smtClean="0"/>
              <a:t>Assirto</a:t>
            </a:r>
            <a:r>
              <a:rPr lang="it-IT" sz="2400" dirty="0" smtClean="0"/>
              <a:t> e che devono purificarsi presso Circe</a:t>
            </a:r>
          </a:p>
          <a:p>
            <a:pPr>
              <a:buFont typeface="Wingdings" panose="05000000000000000000" pitchFamily="2" charset="2"/>
              <a:buChar char="v"/>
            </a:pPr>
            <a:r>
              <a:rPr lang="it-IT" sz="2400" dirty="0" smtClean="0"/>
              <a:t>Per giungere da lei nel mare Ausonio (Tirreno) risalgono l’Eridano, passano nel Rodano attraverso i laghi Celtici, giungono nel mar di Sardegna, navigano lungo le coste tirreniche e giungono ad </a:t>
            </a:r>
            <a:r>
              <a:rPr lang="it-IT" sz="2400" dirty="0" err="1" smtClean="0"/>
              <a:t>Eea</a:t>
            </a:r>
            <a:r>
              <a:rPr lang="it-IT" sz="2400" dirty="0" smtClean="0"/>
              <a:t>, dimora di Circe</a:t>
            </a:r>
          </a:p>
          <a:p>
            <a:pPr>
              <a:buFont typeface="Wingdings" panose="05000000000000000000" pitchFamily="2" charset="2"/>
              <a:buChar char="v"/>
            </a:pPr>
            <a:r>
              <a:rPr lang="it-IT" sz="2400" dirty="0" smtClean="0"/>
              <a:t> </a:t>
            </a:r>
            <a:r>
              <a:rPr lang="it-IT" sz="2400" dirty="0"/>
              <a:t>L</a:t>
            </a:r>
            <a:r>
              <a:rPr lang="it-IT" sz="2400" dirty="0" smtClean="0"/>
              <a:t>a videro mentre purificava nell’acqua del mare vesti e capelli dopo un terribile </a:t>
            </a:r>
            <a:r>
              <a:rPr lang="it-IT" sz="2400" dirty="0"/>
              <a:t>e </a:t>
            </a:r>
            <a:r>
              <a:rPr lang="it-IT" sz="2400" dirty="0" smtClean="0"/>
              <a:t>premonitore sogno notturno: la casa grondava sangue e il fuoco bruciava i suoi filtri magici</a:t>
            </a:r>
          </a:p>
          <a:p>
            <a:pPr>
              <a:buFont typeface="Wingdings" panose="05000000000000000000" pitchFamily="2" charset="2"/>
              <a:buChar char="v"/>
            </a:pPr>
            <a:r>
              <a:rPr lang="it-IT" sz="2400" dirty="0" smtClean="0"/>
              <a:t>Medea e Giasone la seguono a palazzo dove Circe compie il rito della purificazione essendosi i due, muti, rifugiatisi presso il focolare secondo l’uso dei supplici</a:t>
            </a:r>
            <a:endParaRPr lang="it-IT" sz="2400" dirty="0"/>
          </a:p>
        </p:txBody>
      </p:sp>
    </p:spTree>
    <p:extLst>
      <p:ext uri="{BB962C8B-B14F-4D97-AF65-F5344CB8AC3E}">
        <p14:creationId xmlns:p14="http://schemas.microsoft.com/office/powerpoint/2010/main" val="31455032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5529431" y="193639"/>
            <a:ext cx="5825957" cy="817580"/>
          </a:xfrm>
        </p:spPr>
        <p:txBody>
          <a:bodyPr/>
          <a:lstStyle/>
          <a:p>
            <a:pPr algn="ctr"/>
            <a:r>
              <a:rPr lang="it-IT" b="1" dirty="0" smtClean="0">
                <a:solidFill>
                  <a:srgbClr val="C00000"/>
                </a:solidFill>
                <a:effectLst>
                  <a:outerShdw blurRad="38100" dist="38100" dir="2700000" algn="tl">
                    <a:srgbClr val="000000">
                      <a:alpha val="43137"/>
                    </a:srgbClr>
                  </a:outerShdw>
                </a:effectLst>
              </a:rPr>
              <a:t>Le dure parole di Circe</a:t>
            </a:r>
            <a:endParaRPr lang="it-IT" dirty="0"/>
          </a:p>
        </p:txBody>
      </p:sp>
      <p:sp>
        <p:nvSpPr>
          <p:cNvPr id="9" name="Segnaposto contenuto 8"/>
          <p:cNvSpPr>
            <a:spLocks noGrp="1"/>
          </p:cNvSpPr>
          <p:nvPr>
            <p:ph sz="half" idx="2"/>
          </p:nvPr>
        </p:nvSpPr>
        <p:spPr>
          <a:xfrm>
            <a:off x="839788" y="623944"/>
            <a:ext cx="5130705" cy="4905487"/>
          </a:xfrm>
          <a:solidFill>
            <a:schemeClr val="accent4">
              <a:lumMod val="40000"/>
              <a:lumOff val="60000"/>
            </a:schemeClr>
          </a:solidFill>
        </p:spPr>
        <p:txBody>
          <a:bodyPr>
            <a:normAutofit/>
          </a:bodyPr>
          <a:lstStyle/>
          <a:p>
            <a:pPr>
              <a:buFont typeface="Wingdings" panose="05000000000000000000" pitchFamily="2" charset="2"/>
              <a:buChar char="v"/>
            </a:pPr>
            <a:r>
              <a:rPr lang="it-IT" dirty="0" smtClean="0"/>
              <a:t>Circe è desiderosa di sapere</a:t>
            </a:r>
          </a:p>
          <a:p>
            <a:pPr>
              <a:buFont typeface="Wingdings" panose="05000000000000000000" pitchFamily="2" charset="2"/>
              <a:buChar char="v"/>
            </a:pPr>
            <a:r>
              <a:rPr lang="it-IT" dirty="0" smtClean="0"/>
              <a:t>Medea racconta                                                 tra le lacrime ogni cosa:                      il viaggio,                                                         le prove,                                                             l’ansia di </a:t>
            </a:r>
            <a:r>
              <a:rPr lang="it-IT" dirty="0" err="1" smtClean="0"/>
              <a:t>Calciope</a:t>
            </a:r>
            <a:r>
              <a:rPr lang="it-IT" dirty="0" smtClean="0"/>
              <a:t>,                                 la fuga con i nipoti,                                  l’ira del padre</a:t>
            </a:r>
          </a:p>
          <a:p>
            <a:pPr marL="0" indent="0">
              <a:buNone/>
            </a:pPr>
            <a:r>
              <a:rPr lang="it-IT" b="1" i="1" dirty="0" smtClean="0">
                <a:latin typeface="Aparajita" panose="020B0604020202020204" pitchFamily="34" charset="0"/>
                <a:cs typeface="Aparajita" panose="020B0604020202020204" pitchFamily="34" charset="0"/>
              </a:rPr>
              <a:t>«Non parlò dell’uccisione di </a:t>
            </a:r>
            <a:r>
              <a:rPr lang="it-IT" b="1" i="1" dirty="0" err="1" smtClean="0">
                <a:latin typeface="Aparajita" panose="020B0604020202020204" pitchFamily="34" charset="0"/>
                <a:cs typeface="Aparajita" panose="020B0604020202020204" pitchFamily="34" charset="0"/>
              </a:rPr>
              <a:t>Assirto</a:t>
            </a:r>
            <a:r>
              <a:rPr lang="it-IT" b="1" i="1" dirty="0" smtClean="0">
                <a:latin typeface="Aparajita" panose="020B0604020202020204" pitchFamily="34" charset="0"/>
                <a:cs typeface="Aparajita" panose="020B0604020202020204" pitchFamily="34" charset="0"/>
              </a:rPr>
              <a:t>: Circe la intuì, ma ebbe pietà delle sue lacrime»</a:t>
            </a:r>
            <a:endParaRPr lang="it-IT" b="1" i="1" dirty="0">
              <a:latin typeface="Aparajita" panose="020B0604020202020204" pitchFamily="34" charset="0"/>
              <a:cs typeface="Aparajita" panose="020B0604020202020204" pitchFamily="34" charset="0"/>
            </a:endParaRPr>
          </a:p>
        </p:txBody>
      </p:sp>
      <p:sp>
        <p:nvSpPr>
          <p:cNvPr id="10" name="Segnaposto testo 9"/>
          <p:cNvSpPr>
            <a:spLocks noGrp="1"/>
          </p:cNvSpPr>
          <p:nvPr>
            <p:ph type="body" sz="quarter" idx="3"/>
          </p:nvPr>
        </p:nvSpPr>
        <p:spPr>
          <a:xfrm>
            <a:off x="5884433" y="805050"/>
            <a:ext cx="5470955" cy="1002236"/>
          </a:xfrm>
        </p:spPr>
        <p:txBody>
          <a:bodyPr/>
          <a:lstStyle/>
          <a:p>
            <a:r>
              <a:rPr lang="it-IT" dirty="0"/>
              <a:t>Apollonio Rodio, </a:t>
            </a:r>
            <a:r>
              <a:rPr lang="it-IT" b="0" i="1" dirty="0"/>
              <a:t>Argonautiche </a:t>
            </a:r>
            <a:r>
              <a:rPr lang="it-IT" b="0" dirty="0"/>
              <a:t>IV </a:t>
            </a:r>
            <a:r>
              <a:rPr lang="it-IT" b="0" dirty="0" smtClean="0"/>
              <a:t>742-749</a:t>
            </a:r>
            <a:endParaRPr lang="it-IT" dirty="0"/>
          </a:p>
          <a:p>
            <a:endParaRPr lang="it-IT" dirty="0"/>
          </a:p>
        </p:txBody>
      </p:sp>
      <p:sp>
        <p:nvSpPr>
          <p:cNvPr id="11" name="Segnaposto contenuto 10"/>
          <p:cNvSpPr>
            <a:spLocks noGrp="1"/>
          </p:cNvSpPr>
          <p:nvPr>
            <p:ph sz="quarter" idx="4"/>
          </p:nvPr>
        </p:nvSpPr>
        <p:spPr>
          <a:xfrm>
            <a:off x="5529431" y="1484555"/>
            <a:ext cx="5825957" cy="3722146"/>
          </a:xfrm>
          <a:solidFill>
            <a:schemeClr val="accent6">
              <a:lumMod val="40000"/>
              <a:lumOff val="60000"/>
            </a:schemeClr>
          </a:solidFill>
        </p:spPr>
        <p:txBody>
          <a:bodyPr/>
          <a:lstStyle/>
          <a:p>
            <a:pPr marL="0" indent="0">
              <a:buNone/>
            </a:pPr>
            <a:r>
              <a:rPr lang="it-IT" i="1" dirty="0" smtClean="0">
                <a:latin typeface="Aparajita" panose="020B0604020202020204" pitchFamily="34" charset="0"/>
                <a:cs typeface="Aparajita" panose="020B0604020202020204" pitchFamily="34" charset="0"/>
              </a:rPr>
              <a:t>…</a:t>
            </a:r>
            <a:r>
              <a:rPr lang="it-IT" b="1" i="1" dirty="0" smtClean="0">
                <a:latin typeface="Aparajita" panose="020B0604020202020204" pitchFamily="34" charset="0"/>
                <a:cs typeface="Aparajita" panose="020B0604020202020204" pitchFamily="34" charset="0"/>
              </a:rPr>
              <a:t>infame </a:t>
            </a:r>
            <a:r>
              <a:rPr lang="it-IT" i="1" dirty="0" smtClean="0">
                <a:latin typeface="Aparajita" panose="020B0604020202020204" pitchFamily="34" charset="0"/>
                <a:cs typeface="Aparajita" panose="020B0604020202020204" pitchFamily="34" charset="0"/>
              </a:rPr>
              <a:t>/ </a:t>
            </a:r>
            <a:r>
              <a:rPr lang="it-IT" b="1" i="1" dirty="0" smtClean="0">
                <a:latin typeface="Aparajita" panose="020B0604020202020204" pitchFamily="34" charset="0"/>
                <a:cs typeface="Aparajita" panose="020B0604020202020204" pitchFamily="34" charset="0"/>
              </a:rPr>
              <a:t>è il delitto da te compiuto! </a:t>
            </a:r>
            <a:r>
              <a:rPr lang="it-IT" i="1" dirty="0" smtClean="0">
                <a:latin typeface="Aparajita" panose="020B0604020202020204" pitchFamily="34" charset="0"/>
                <a:cs typeface="Aparajita" panose="020B0604020202020204" pitchFamily="34" charset="0"/>
              </a:rPr>
              <a:t>Ma poiché appartieni / alla mia stirpe, e come supplice giungesti presso di me, / non t’affliggerò con altri mali: solo </a:t>
            </a:r>
            <a:r>
              <a:rPr lang="it-IT" b="1" i="1" dirty="0" smtClean="0">
                <a:latin typeface="Aparajita" panose="020B0604020202020204" pitchFamily="34" charset="0"/>
                <a:cs typeface="Aparajita" panose="020B0604020202020204" pitchFamily="34" charset="0"/>
              </a:rPr>
              <a:t>vattene dalla mia </a:t>
            </a:r>
            <a:r>
              <a:rPr lang="it-IT" i="1" dirty="0" smtClean="0">
                <a:latin typeface="Aparajita" panose="020B0604020202020204" pitchFamily="34" charset="0"/>
                <a:cs typeface="Aparajita" panose="020B0604020202020204" pitchFamily="34" charset="0"/>
              </a:rPr>
              <a:t>/</a:t>
            </a:r>
            <a:r>
              <a:rPr lang="it-IT" b="1" i="1" dirty="0" smtClean="0">
                <a:latin typeface="Aparajita" panose="020B0604020202020204" pitchFamily="34" charset="0"/>
                <a:cs typeface="Aparajita" panose="020B0604020202020204" pitchFamily="34" charset="0"/>
              </a:rPr>
              <a:t> casa</a:t>
            </a:r>
            <a:r>
              <a:rPr lang="it-IT" i="1" dirty="0" smtClean="0">
                <a:latin typeface="Aparajita" panose="020B0604020202020204" pitchFamily="34" charset="0"/>
                <a:cs typeface="Aparajita" panose="020B0604020202020204" pitchFamily="34" charset="0"/>
              </a:rPr>
              <a:t>, e fa da accompagnatrice a questo straniero / sconosciuto, chiunque sia, che scegliesti contro il volere / di tuo padre. E non abbracciarmi le ginocchia presso / il focolare: </a:t>
            </a:r>
            <a:r>
              <a:rPr lang="it-IT" b="1" i="1" dirty="0" smtClean="0">
                <a:latin typeface="Aparajita" panose="020B0604020202020204" pitchFamily="34" charset="0"/>
                <a:cs typeface="Aparajita" panose="020B0604020202020204" pitchFamily="34" charset="0"/>
              </a:rPr>
              <a:t>io biasimo le tue scelte e la fuga vergognosa.</a:t>
            </a:r>
            <a:r>
              <a:rPr lang="it-IT" i="1" dirty="0" smtClean="0">
                <a:latin typeface="Aparajita" panose="020B0604020202020204" pitchFamily="34" charset="0"/>
                <a:cs typeface="Aparajita" panose="020B0604020202020204" pitchFamily="34" charset="0"/>
              </a:rPr>
              <a:t>»</a:t>
            </a:r>
            <a:endParaRPr lang="it-IT" b="1" i="1"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32249631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7"/>
          <p:cNvSpPr>
            <a:spLocks noGrp="1"/>
          </p:cNvSpPr>
          <p:nvPr>
            <p:ph type="body" idx="1"/>
          </p:nvPr>
        </p:nvSpPr>
        <p:spPr>
          <a:xfrm>
            <a:off x="1344706" y="110170"/>
            <a:ext cx="8735210" cy="459985"/>
          </a:xfrm>
        </p:spPr>
        <p:txBody>
          <a:bodyPr/>
          <a:lstStyle/>
          <a:p>
            <a:pPr algn="ctr"/>
            <a:r>
              <a:rPr lang="it-IT" dirty="0">
                <a:solidFill>
                  <a:srgbClr val="C00000"/>
                </a:solidFill>
              </a:rPr>
              <a:t>Versi </a:t>
            </a:r>
            <a:r>
              <a:rPr lang="it-IT" dirty="0" smtClean="0">
                <a:solidFill>
                  <a:srgbClr val="C00000"/>
                </a:solidFill>
              </a:rPr>
              <a:t>IV 749-1010</a:t>
            </a:r>
            <a:endParaRPr lang="it-IT" dirty="0"/>
          </a:p>
        </p:txBody>
      </p:sp>
      <p:sp>
        <p:nvSpPr>
          <p:cNvPr id="9" name="Segnaposto contenuto 8"/>
          <p:cNvSpPr>
            <a:spLocks noGrp="1"/>
          </p:cNvSpPr>
          <p:nvPr>
            <p:ph sz="half" idx="2"/>
          </p:nvPr>
        </p:nvSpPr>
        <p:spPr>
          <a:xfrm>
            <a:off x="645459" y="694064"/>
            <a:ext cx="10962042" cy="4362030"/>
          </a:xfrm>
          <a:solidFill>
            <a:schemeClr val="bg2">
              <a:lumMod val="90000"/>
            </a:schemeClr>
          </a:solidFill>
        </p:spPr>
        <p:txBody>
          <a:bodyPr>
            <a:normAutofit lnSpcReduction="10000"/>
          </a:bodyPr>
          <a:lstStyle/>
          <a:p>
            <a:pPr marL="0" indent="0">
              <a:buNone/>
            </a:pPr>
            <a:r>
              <a:rPr lang="it-IT" sz="2400" b="1" i="1" dirty="0" smtClean="0"/>
              <a:t>«Un dolore violento prese Medea; si coprì gli occhi col peplo e singhiozzava, ma l’eroe la prese per mano e la portò fuori dal palazzo, spaventata e tremante: così si dipartirono dalla casa di Circe»</a:t>
            </a:r>
          </a:p>
          <a:p>
            <a:pPr>
              <a:buFont typeface="Wingdings" panose="05000000000000000000" pitchFamily="2" charset="2"/>
              <a:buChar char="v"/>
            </a:pPr>
            <a:r>
              <a:rPr lang="it-IT" sz="2400" dirty="0" smtClean="0"/>
              <a:t>Gli Argonauti partono da </a:t>
            </a:r>
            <a:r>
              <a:rPr lang="it-IT" sz="2400" dirty="0" err="1" smtClean="0"/>
              <a:t>Eea</a:t>
            </a:r>
            <a:r>
              <a:rPr lang="it-IT" sz="2400" dirty="0" smtClean="0"/>
              <a:t> e riprendono il viaggio</a:t>
            </a:r>
          </a:p>
          <a:p>
            <a:pPr>
              <a:buFont typeface="Wingdings" panose="05000000000000000000" pitchFamily="2" charset="2"/>
              <a:buChar char="v"/>
            </a:pPr>
            <a:r>
              <a:rPr lang="it-IT" sz="2400" dirty="0" smtClean="0"/>
              <a:t>Orfeo annulla l’effetto del canto delle Sirene con la sua musica</a:t>
            </a:r>
          </a:p>
          <a:p>
            <a:pPr>
              <a:buFont typeface="Wingdings" panose="05000000000000000000" pitchFamily="2" charset="2"/>
              <a:buChar char="v"/>
            </a:pPr>
            <a:r>
              <a:rPr lang="it-IT" sz="2400" dirty="0" smtClean="0"/>
              <a:t>Con l’aiuto di Teti e delle Nereidi superano i mostri Scilla e Cariddi e le </a:t>
            </a:r>
            <a:r>
              <a:rPr lang="it-IT" sz="2400" dirty="0" err="1" smtClean="0"/>
              <a:t>Plancte</a:t>
            </a:r>
            <a:r>
              <a:rPr lang="it-IT" sz="2400" dirty="0" smtClean="0"/>
              <a:t>, scogliere infuocate</a:t>
            </a:r>
          </a:p>
          <a:p>
            <a:pPr>
              <a:buFont typeface="Wingdings" panose="05000000000000000000" pitchFamily="2" charset="2"/>
              <a:buChar char="v"/>
            </a:pPr>
            <a:r>
              <a:rPr lang="it-IT" sz="2400" dirty="0" smtClean="0"/>
              <a:t>Costeggiano la Trinacria e vedono le bianche vacche del Sole pascolare</a:t>
            </a:r>
          </a:p>
          <a:p>
            <a:pPr>
              <a:buFont typeface="Wingdings" panose="05000000000000000000" pitchFamily="2" charset="2"/>
              <a:buChar char="v"/>
            </a:pPr>
            <a:r>
              <a:rPr lang="it-IT" sz="2400" dirty="0" smtClean="0"/>
              <a:t>Arrivo degli eroi a </a:t>
            </a:r>
            <a:r>
              <a:rPr lang="it-IT" sz="2400" dirty="0" err="1" smtClean="0"/>
              <a:t>Drepàne</a:t>
            </a:r>
            <a:r>
              <a:rPr lang="it-IT" sz="2400" dirty="0" smtClean="0"/>
              <a:t>, nella terra dei Feaci, dove sono accolti dal re </a:t>
            </a:r>
            <a:r>
              <a:rPr lang="it-IT" sz="2400" dirty="0" err="1" smtClean="0"/>
              <a:t>Alcinoo</a:t>
            </a:r>
            <a:endParaRPr lang="it-IT" sz="2400" dirty="0" smtClean="0"/>
          </a:p>
          <a:p>
            <a:pPr>
              <a:buFont typeface="Wingdings" panose="05000000000000000000" pitchFamily="2" charset="2"/>
              <a:buChar char="v"/>
            </a:pPr>
            <a:r>
              <a:rPr lang="it-IT" sz="2400" dirty="0" smtClean="0"/>
              <a:t>Qui giungono anche i Colchi che chiedono che sia loro consegnata Medea </a:t>
            </a:r>
          </a:p>
          <a:p>
            <a:pPr>
              <a:buFont typeface="Wingdings" panose="05000000000000000000" pitchFamily="2" charset="2"/>
              <a:buChar char="v"/>
            </a:pPr>
            <a:r>
              <a:rPr lang="it-IT" sz="2400" dirty="0" smtClean="0"/>
              <a:t>Il re intende risolvere la contesa tra le parti senza ricorrere alle armi</a:t>
            </a:r>
          </a:p>
          <a:p>
            <a:pPr marL="0" indent="0">
              <a:buNone/>
            </a:pPr>
            <a:endParaRPr lang="it-IT" sz="2400" dirty="0" smtClean="0"/>
          </a:p>
          <a:p>
            <a:pPr marL="0" indent="0">
              <a:buNone/>
            </a:pPr>
            <a:endParaRPr lang="it-IT" sz="2400" dirty="0"/>
          </a:p>
        </p:txBody>
      </p:sp>
    </p:spTree>
    <p:extLst>
      <p:ext uri="{BB962C8B-B14F-4D97-AF65-F5344CB8AC3E}">
        <p14:creationId xmlns:p14="http://schemas.microsoft.com/office/powerpoint/2010/main" val="15615098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225911"/>
            <a:ext cx="5157787" cy="796065"/>
          </a:xfrm>
        </p:spPr>
        <p:txBody>
          <a:bodyPr>
            <a:normAutofit/>
          </a:bodyPr>
          <a:lstStyle/>
          <a:p>
            <a:r>
              <a:rPr lang="it-IT" b="1" dirty="0" smtClean="0">
                <a:solidFill>
                  <a:srgbClr val="C00000"/>
                </a:solidFill>
                <a:effectLst>
                  <a:outerShdw blurRad="38100" dist="38100" dir="2700000" algn="tl">
                    <a:srgbClr val="000000">
                      <a:alpha val="43137"/>
                    </a:srgbClr>
                  </a:outerShdw>
                </a:effectLst>
              </a:rPr>
              <a:t>Medea supplica </a:t>
            </a:r>
            <a:r>
              <a:rPr lang="it-IT" b="1" dirty="0" err="1" smtClean="0">
                <a:solidFill>
                  <a:srgbClr val="C00000"/>
                </a:solidFill>
                <a:effectLst>
                  <a:outerShdw blurRad="38100" dist="38100" dir="2700000" algn="tl">
                    <a:srgbClr val="000000">
                      <a:alpha val="43137"/>
                    </a:srgbClr>
                  </a:outerShdw>
                </a:effectLst>
              </a:rPr>
              <a:t>Arete</a:t>
            </a:r>
            <a:endParaRPr lang="it-IT" dirty="0"/>
          </a:p>
        </p:txBody>
      </p:sp>
      <p:sp>
        <p:nvSpPr>
          <p:cNvPr id="9" name="Segnaposto contenuto 8"/>
          <p:cNvSpPr>
            <a:spLocks noGrp="1"/>
          </p:cNvSpPr>
          <p:nvPr>
            <p:ph sz="half" idx="2"/>
          </p:nvPr>
        </p:nvSpPr>
        <p:spPr>
          <a:xfrm>
            <a:off x="839788" y="1742738"/>
            <a:ext cx="10789228" cy="3205779"/>
          </a:xfrm>
          <a:solidFill>
            <a:schemeClr val="accent2">
              <a:lumMod val="40000"/>
              <a:lumOff val="60000"/>
            </a:schemeClr>
          </a:solidFill>
        </p:spPr>
        <p:txBody>
          <a:bodyPr/>
          <a:lstStyle/>
          <a:p>
            <a:pPr marL="0" indent="0">
              <a:buNone/>
            </a:pPr>
            <a:r>
              <a:rPr lang="it-IT" i="1" dirty="0" smtClean="0">
                <a:latin typeface="Aparajita" panose="020B0604020202020204" pitchFamily="34" charset="0"/>
                <a:cs typeface="Aparajita" panose="020B0604020202020204" pitchFamily="34" charset="0"/>
              </a:rPr>
              <a:t>«</a:t>
            </a:r>
            <a:r>
              <a:rPr lang="it-IT" b="1" i="1" dirty="0" smtClean="0">
                <a:latin typeface="Aparajita" panose="020B0604020202020204" pitchFamily="34" charset="0"/>
                <a:cs typeface="Aparajita" panose="020B0604020202020204" pitchFamily="34" charset="0"/>
              </a:rPr>
              <a:t>Sono ai tuoi piedi</a:t>
            </a:r>
            <a:r>
              <a:rPr lang="it-IT" i="1" dirty="0" smtClean="0">
                <a:latin typeface="Aparajita" panose="020B0604020202020204" pitchFamily="34" charset="0"/>
                <a:cs typeface="Aparajita" panose="020B0604020202020204" pitchFamily="34" charset="0"/>
              </a:rPr>
              <a:t>, regina, </a:t>
            </a:r>
            <a:r>
              <a:rPr lang="it-IT" b="1" i="1" dirty="0" smtClean="0">
                <a:latin typeface="Aparajita" panose="020B0604020202020204" pitchFamily="34" charset="0"/>
                <a:cs typeface="Aparajita" panose="020B0604020202020204" pitchFamily="34" charset="0"/>
              </a:rPr>
              <a:t>soccorrimi</a:t>
            </a:r>
            <a:r>
              <a:rPr lang="it-IT" i="1" dirty="0" smtClean="0">
                <a:latin typeface="Aparajita" panose="020B0604020202020204" pitchFamily="34" charset="0"/>
                <a:cs typeface="Aparajita" panose="020B0604020202020204" pitchFamily="34" charset="0"/>
              </a:rPr>
              <a:t>, / </a:t>
            </a:r>
            <a:r>
              <a:rPr lang="it-IT" b="1" i="1" dirty="0" smtClean="0">
                <a:latin typeface="Aparajita" panose="020B0604020202020204" pitchFamily="34" charset="0"/>
                <a:cs typeface="Aparajita" panose="020B0604020202020204" pitchFamily="34" charset="0"/>
              </a:rPr>
              <a:t>non consegnarmi ai Co</a:t>
            </a:r>
            <a:r>
              <a:rPr lang="it-IT" i="1" dirty="0" smtClean="0">
                <a:latin typeface="Aparajita" panose="020B0604020202020204" pitchFamily="34" charset="0"/>
                <a:cs typeface="Aparajita" panose="020B0604020202020204" pitchFamily="34" charset="0"/>
              </a:rPr>
              <a:t>lchi perché sia condotta da mio / padre! Anche tu appartieni alla stirpe degli uomini, / e sai che </a:t>
            </a:r>
            <a:r>
              <a:rPr lang="it-IT" b="1" i="1" dirty="0" smtClean="0">
                <a:latin typeface="Aparajita" panose="020B0604020202020204" pitchFamily="34" charset="0"/>
                <a:cs typeface="Aparajita" panose="020B0604020202020204" pitchFamily="34" charset="0"/>
              </a:rPr>
              <a:t>la mente corre velocissima alla rovina / dopo un errore commesso per leggerezza</a:t>
            </a:r>
            <a:r>
              <a:rPr lang="it-IT" i="1" dirty="0" smtClean="0">
                <a:latin typeface="Aparajita" panose="020B0604020202020204" pitchFamily="34" charset="0"/>
                <a:cs typeface="Aparajita" panose="020B0604020202020204" pitchFamily="34" charset="0"/>
              </a:rPr>
              <a:t>: per questo, / non per lascivia, mi sono perduta. … / … </a:t>
            </a:r>
            <a:r>
              <a:rPr lang="it-IT" b="1" i="1" dirty="0" smtClean="0">
                <a:latin typeface="Aparajita" panose="020B0604020202020204" pitchFamily="34" charset="0"/>
                <a:cs typeface="Aparajita" panose="020B0604020202020204" pitchFamily="34" charset="0"/>
              </a:rPr>
              <a:t>ero incapace di volere</a:t>
            </a:r>
            <a:r>
              <a:rPr lang="it-IT" i="1" dirty="0" smtClean="0">
                <a:latin typeface="Aparajita" panose="020B0604020202020204" pitchFamily="34" charset="0"/>
                <a:cs typeface="Aparajita" panose="020B0604020202020204" pitchFamily="34" charset="0"/>
              </a:rPr>
              <a:t>, quando partii di là / con uomini stranieri; </a:t>
            </a:r>
            <a:r>
              <a:rPr lang="it-IT" b="1" i="1" dirty="0" smtClean="0">
                <a:latin typeface="Aparajita" panose="020B0604020202020204" pitchFamily="34" charset="0"/>
                <a:cs typeface="Aparajita" panose="020B0604020202020204" pitchFamily="34" charset="0"/>
              </a:rPr>
              <a:t>un terrore </a:t>
            </a:r>
            <a:r>
              <a:rPr lang="it-IT" i="1" dirty="0" smtClean="0">
                <a:latin typeface="Aparajita" panose="020B0604020202020204" pitchFamily="34" charset="0"/>
                <a:cs typeface="Aparajita" panose="020B0604020202020204" pitchFamily="34" charset="0"/>
              </a:rPr>
              <a:t>sconvolgente </a:t>
            </a:r>
            <a:r>
              <a:rPr lang="it-IT" b="1" i="1" dirty="0" smtClean="0">
                <a:latin typeface="Aparajita" panose="020B0604020202020204" pitchFamily="34" charset="0"/>
                <a:cs typeface="Aparajita" panose="020B0604020202020204" pitchFamily="34" charset="0"/>
              </a:rPr>
              <a:t>mi indusse </a:t>
            </a:r>
            <a:r>
              <a:rPr lang="it-IT" i="1" dirty="0" smtClean="0">
                <a:latin typeface="Aparajita" panose="020B0604020202020204" pitchFamily="34" charset="0"/>
                <a:cs typeface="Aparajita" panose="020B0604020202020204" pitchFamily="34" charset="0"/>
              </a:rPr>
              <a:t>/ </a:t>
            </a:r>
            <a:r>
              <a:rPr lang="it-IT" b="1" i="1" dirty="0" smtClean="0">
                <a:latin typeface="Aparajita" panose="020B0604020202020204" pitchFamily="34" charset="0"/>
                <a:cs typeface="Aparajita" panose="020B0604020202020204" pitchFamily="34" charset="0"/>
              </a:rPr>
              <a:t>a concepire questa fuga</a:t>
            </a:r>
            <a:r>
              <a:rPr lang="it-IT" i="1" dirty="0" smtClean="0">
                <a:latin typeface="Aparajita" panose="020B0604020202020204" pitchFamily="34" charset="0"/>
                <a:cs typeface="Aparajita" panose="020B0604020202020204" pitchFamily="34" charset="0"/>
              </a:rPr>
              <a:t>, poiché avevo sbagliato, e ormai / ogni altra via era preclusa: </a:t>
            </a:r>
            <a:r>
              <a:rPr lang="it-IT" b="1" i="1" dirty="0" smtClean="0">
                <a:latin typeface="Aparajita" panose="020B0604020202020204" pitchFamily="34" charset="0"/>
                <a:cs typeface="Aparajita" panose="020B0604020202020204" pitchFamily="34" charset="0"/>
              </a:rPr>
              <a:t>ma la mia cintura rimane inviolata e senza macchia, come nella casa di mio padre</a:t>
            </a:r>
            <a:r>
              <a:rPr lang="it-IT" i="1" dirty="0" smtClean="0">
                <a:latin typeface="Aparajita" panose="020B0604020202020204" pitchFamily="34" charset="0"/>
                <a:cs typeface="Aparajita" panose="020B0604020202020204" pitchFamily="34" charset="0"/>
              </a:rPr>
              <a:t>. / </a:t>
            </a:r>
            <a:r>
              <a:rPr lang="it-IT" b="1" i="1" dirty="0" smtClean="0">
                <a:latin typeface="Aparajita" panose="020B0604020202020204" pitchFamily="34" charset="0"/>
                <a:cs typeface="Aparajita" panose="020B0604020202020204" pitchFamily="34" charset="0"/>
              </a:rPr>
              <a:t>Abbi</a:t>
            </a:r>
            <a:r>
              <a:rPr lang="it-IT" i="1" dirty="0" smtClean="0">
                <a:latin typeface="Aparajita" panose="020B0604020202020204" pitchFamily="34" charset="0"/>
                <a:cs typeface="Aparajita" panose="020B0604020202020204" pitchFamily="34" charset="0"/>
              </a:rPr>
              <a:t> dunque </a:t>
            </a:r>
            <a:r>
              <a:rPr lang="it-IT" b="1" i="1" dirty="0" smtClean="0">
                <a:latin typeface="Aparajita" panose="020B0604020202020204" pitchFamily="34" charset="0"/>
                <a:cs typeface="Aparajita" panose="020B0604020202020204" pitchFamily="34" charset="0"/>
              </a:rPr>
              <a:t>pietà</a:t>
            </a:r>
            <a:r>
              <a:rPr lang="it-IT" i="1" dirty="0" smtClean="0">
                <a:latin typeface="Aparajita" panose="020B0604020202020204" pitchFamily="34" charset="0"/>
                <a:cs typeface="Aparajita" panose="020B0604020202020204" pitchFamily="34" charset="0"/>
              </a:rPr>
              <a:t>, regina, e convinci il tuo sposo…»</a:t>
            </a:r>
            <a:endParaRPr lang="it-IT" i="1" dirty="0">
              <a:latin typeface="Aparajita" panose="020B0604020202020204" pitchFamily="34" charset="0"/>
              <a:cs typeface="Aparajita" panose="020B0604020202020204" pitchFamily="34" charset="0"/>
            </a:endParaRPr>
          </a:p>
        </p:txBody>
      </p:sp>
      <p:sp>
        <p:nvSpPr>
          <p:cNvPr id="10" name="Segnaposto testo 9"/>
          <p:cNvSpPr>
            <a:spLocks noGrp="1"/>
          </p:cNvSpPr>
          <p:nvPr>
            <p:ph type="body" sz="quarter" idx="3"/>
          </p:nvPr>
        </p:nvSpPr>
        <p:spPr>
          <a:xfrm>
            <a:off x="5787614" y="645459"/>
            <a:ext cx="5841402" cy="1194099"/>
          </a:xfrm>
        </p:spPr>
        <p:txBody>
          <a:bodyPr/>
          <a:lstStyle/>
          <a:p>
            <a:r>
              <a:rPr lang="it-IT" dirty="0"/>
              <a:t>Apollonio Rodio, </a:t>
            </a:r>
            <a:r>
              <a:rPr lang="it-IT" b="0" i="1" dirty="0"/>
              <a:t>Argonautiche </a:t>
            </a:r>
            <a:r>
              <a:rPr lang="it-IT" b="0" dirty="0"/>
              <a:t>IV </a:t>
            </a:r>
            <a:r>
              <a:rPr lang="it-IT" b="0" dirty="0" smtClean="0"/>
              <a:t>1011-1028</a:t>
            </a:r>
            <a:endParaRPr lang="it-IT" dirty="0"/>
          </a:p>
          <a:p>
            <a:endParaRPr lang="it-IT" dirty="0"/>
          </a:p>
        </p:txBody>
      </p:sp>
    </p:spTree>
    <p:extLst>
      <p:ext uri="{BB962C8B-B14F-4D97-AF65-F5344CB8AC3E}">
        <p14:creationId xmlns:p14="http://schemas.microsoft.com/office/powerpoint/2010/main" val="12982875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7"/>
          <p:cNvSpPr>
            <a:spLocks noGrp="1"/>
          </p:cNvSpPr>
          <p:nvPr>
            <p:ph type="body" idx="1"/>
          </p:nvPr>
        </p:nvSpPr>
        <p:spPr>
          <a:xfrm>
            <a:off x="1344706" y="110170"/>
            <a:ext cx="8735210" cy="459985"/>
          </a:xfrm>
        </p:spPr>
        <p:txBody>
          <a:bodyPr/>
          <a:lstStyle/>
          <a:p>
            <a:pPr algn="ctr"/>
            <a:r>
              <a:rPr lang="it-IT" dirty="0">
                <a:solidFill>
                  <a:srgbClr val="C00000"/>
                </a:solidFill>
              </a:rPr>
              <a:t>Versi </a:t>
            </a:r>
            <a:r>
              <a:rPr lang="it-IT" dirty="0" smtClean="0">
                <a:solidFill>
                  <a:srgbClr val="C00000"/>
                </a:solidFill>
              </a:rPr>
              <a:t>IV 1030-1160</a:t>
            </a:r>
            <a:endParaRPr lang="it-IT" dirty="0"/>
          </a:p>
        </p:txBody>
      </p:sp>
      <p:sp>
        <p:nvSpPr>
          <p:cNvPr id="9" name="Segnaposto contenuto 8"/>
          <p:cNvSpPr>
            <a:spLocks noGrp="1"/>
          </p:cNvSpPr>
          <p:nvPr>
            <p:ph sz="half" idx="2"/>
          </p:nvPr>
        </p:nvSpPr>
        <p:spPr>
          <a:xfrm>
            <a:off x="645459" y="694064"/>
            <a:ext cx="10962042" cy="4362030"/>
          </a:xfrm>
          <a:solidFill>
            <a:schemeClr val="bg2">
              <a:lumMod val="90000"/>
            </a:schemeClr>
          </a:solidFill>
        </p:spPr>
        <p:txBody>
          <a:bodyPr>
            <a:normAutofit fontScale="92500" lnSpcReduction="10000"/>
          </a:bodyPr>
          <a:lstStyle/>
          <a:p>
            <a:pPr>
              <a:buFont typeface="Wingdings" panose="05000000000000000000" pitchFamily="2" charset="2"/>
              <a:buChar char="v"/>
            </a:pPr>
            <a:r>
              <a:rPr lang="it-IT" sz="2400" dirty="0" err="1" smtClean="0"/>
              <a:t>Arete</a:t>
            </a:r>
            <a:r>
              <a:rPr lang="it-IT" sz="2400" dirty="0" smtClean="0"/>
              <a:t> intercede in favore di Medea presso il consorte </a:t>
            </a:r>
            <a:r>
              <a:rPr lang="it-IT" sz="2400" dirty="0" err="1" smtClean="0"/>
              <a:t>Alcinoo</a:t>
            </a:r>
            <a:endParaRPr lang="it-IT" sz="2400" dirty="0" smtClean="0"/>
          </a:p>
          <a:p>
            <a:pPr>
              <a:buFont typeface="Wingdings" panose="05000000000000000000" pitchFamily="2" charset="2"/>
              <a:buChar char="v"/>
            </a:pPr>
            <a:r>
              <a:rPr lang="it-IT" sz="2400" dirty="0" smtClean="0"/>
              <a:t>Il re così decide: </a:t>
            </a:r>
            <a:r>
              <a:rPr lang="it-IT" sz="2400" dirty="0"/>
              <a:t>s</a:t>
            </a:r>
            <a:r>
              <a:rPr lang="it-IT" sz="2400" dirty="0" smtClean="0"/>
              <a:t>e la fanciulla è ancora vergine, sarà restituita al padre; se divide il talamo con Giasone, non sarà separata da lui</a:t>
            </a:r>
          </a:p>
          <a:p>
            <a:pPr>
              <a:buFont typeface="Wingdings" panose="05000000000000000000" pitchFamily="2" charset="2"/>
              <a:buChar char="v"/>
            </a:pPr>
            <a:r>
              <a:rPr lang="it-IT" sz="2400" dirty="0" err="1" smtClean="0"/>
              <a:t>Arete</a:t>
            </a:r>
            <a:r>
              <a:rPr lang="it-IT" sz="2400" dirty="0" smtClean="0"/>
              <a:t> fa giungere a Giasone il suo consiglio: deve unirsi subito in matrimonio con Medea</a:t>
            </a:r>
          </a:p>
          <a:p>
            <a:pPr>
              <a:buFont typeface="Wingdings" panose="05000000000000000000" pitchFamily="2" charset="2"/>
              <a:buChar char="v"/>
            </a:pPr>
            <a:r>
              <a:rPr lang="it-IT" sz="2400" dirty="0" smtClean="0"/>
              <a:t>Le nozze vengono celebrate quella stessa notte nella grotta un tempo abitata da </a:t>
            </a:r>
            <a:r>
              <a:rPr lang="it-IT" sz="2400" dirty="0" err="1" smtClean="0"/>
              <a:t>Macride</a:t>
            </a:r>
            <a:r>
              <a:rPr lang="it-IT" sz="2400" dirty="0" smtClean="0"/>
              <a:t>, figlia di Aristeo</a:t>
            </a:r>
          </a:p>
          <a:p>
            <a:pPr marL="0" indent="0" algn="just">
              <a:buNone/>
            </a:pPr>
            <a:r>
              <a:rPr lang="it-IT" sz="2400" b="1" i="1" dirty="0" smtClean="0"/>
              <a:t>«In quella grotta prepararono un grande letto e sopra vi stesero il fulgido vello d’oro… Le ninfe portavano nel candido seno variopinti fiori… tutte erano circonfuse da una luce come di fuoco, tanto splendore si irradiava. Ancora oggi si chiama Antro di Medea la grotta divina in cui le ninfe consacrarono quelle nozze, stendendo veli profumati, mentre gli eroi, con le lance da guerra tra le mani – temevano un attacco fulmineo dei nemici – e col capo coronato di foglie verdeggianti, sulle chiare note della cetra di Orfeo, cantavano all’unisono l’imeneo davanti alla soglia nuziale.»</a:t>
            </a:r>
          </a:p>
          <a:p>
            <a:pPr marL="0" indent="0">
              <a:buNone/>
            </a:pPr>
            <a:endParaRPr lang="it-IT" sz="2400" dirty="0"/>
          </a:p>
        </p:txBody>
      </p:sp>
    </p:spTree>
    <p:extLst>
      <p:ext uri="{BB962C8B-B14F-4D97-AF65-F5344CB8AC3E}">
        <p14:creationId xmlns:p14="http://schemas.microsoft.com/office/powerpoint/2010/main" val="42653109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104775"/>
            <a:ext cx="10515600" cy="949475"/>
          </a:xfrm>
        </p:spPr>
        <p:txBody>
          <a:bodyPr/>
          <a:lstStyle/>
          <a:p>
            <a:pPr algn="ctr"/>
            <a:r>
              <a:rPr lang="it-IT" b="1" dirty="0">
                <a:solidFill>
                  <a:srgbClr val="C00000"/>
                </a:solidFill>
                <a:effectLst>
                  <a:outerShdw blurRad="38100" dist="38100" dir="2700000" algn="tl">
                    <a:srgbClr val="000000">
                      <a:alpha val="43137"/>
                    </a:srgbClr>
                  </a:outerShdw>
                </a:effectLst>
              </a:rPr>
              <a:t>Amara riflessione del poeta</a:t>
            </a:r>
            <a:endParaRPr lang="it-IT" dirty="0"/>
          </a:p>
        </p:txBody>
      </p:sp>
      <p:sp>
        <p:nvSpPr>
          <p:cNvPr id="8" name="Segnaposto testo 7"/>
          <p:cNvSpPr>
            <a:spLocks noGrp="1"/>
          </p:cNvSpPr>
          <p:nvPr>
            <p:ph type="body" idx="1"/>
          </p:nvPr>
        </p:nvSpPr>
        <p:spPr>
          <a:xfrm>
            <a:off x="839788" y="1624405"/>
            <a:ext cx="5157787" cy="1140310"/>
          </a:xfrm>
        </p:spPr>
        <p:txBody>
          <a:bodyPr>
            <a:normAutofit/>
          </a:bodyPr>
          <a:lstStyle/>
          <a:p>
            <a:pPr algn="ctr"/>
            <a:r>
              <a:rPr lang="it-IT" sz="2000" dirty="0"/>
              <a:t>Apollonio Rodio, </a:t>
            </a:r>
            <a:r>
              <a:rPr lang="it-IT" sz="2000" b="0" i="1" dirty="0"/>
              <a:t>Argonautiche </a:t>
            </a:r>
            <a:r>
              <a:rPr lang="it-IT" sz="2000" b="0" dirty="0"/>
              <a:t>IV </a:t>
            </a:r>
            <a:r>
              <a:rPr lang="it-IT" sz="2000" b="0" dirty="0" smtClean="0"/>
              <a:t>1161-1164</a:t>
            </a:r>
            <a:endParaRPr lang="it-IT" sz="2000" dirty="0"/>
          </a:p>
          <a:p>
            <a:endParaRPr lang="it-IT" dirty="0"/>
          </a:p>
          <a:p>
            <a:endParaRPr lang="it-IT" dirty="0"/>
          </a:p>
        </p:txBody>
      </p:sp>
      <p:sp>
        <p:nvSpPr>
          <p:cNvPr id="9" name="Segnaposto contenuto 8"/>
          <p:cNvSpPr>
            <a:spLocks noGrp="1"/>
          </p:cNvSpPr>
          <p:nvPr>
            <p:ph sz="half" idx="2"/>
          </p:nvPr>
        </p:nvSpPr>
        <p:spPr>
          <a:xfrm>
            <a:off x="677733" y="2140772"/>
            <a:ext cx="4991548" cy="3238052"/>
          </a:xfrm>
          <a:solidFill>
            <a:schemeClr val="accent5">
              <a:lumMod val="20000"/>
              <a:lumOff val="80000"/>
            </a:schemeClr>
          </a:solidFill>
        </p:spPr>
        <p:txBody>
          <a:bodyPr>
            <a:normAutofit lnSpcReduction="10000"/>
          </a:bodyPr>
          <a:lstStyle/>
          <a:p>
            <a:pPr marL="0" indent="0">
              <a:buNone/>
            </a:pPr>
            <a:r>
              <a:rPr lang="it-IT" i="1" dirty="0">
                <a:latin typeface="Aparajita" panose="020B0604020202020204" pitchFamily="34" charset="0"/>
                <a:cs typeface="Aparajita" panose="020B0604020202020204" pitchFamily="34" charset="0"/>
              </a:rPr>
              <a:t>Non nel paese di </a:t>
            </a:r>
            <a:r>
              <a:rPr lang="it-IT" i="1" dirty="0" err="1">
                <a:latin typeface="Aparajita" panose="020B0604020202020204" pitchFamily="34" charset="0"/>
                <a:cs typeface="Aparajita" panose="020B0604020202020204" pitchFamily="34" charset="0"/>
              </a:rPr>
              <a:t>Alcinoo</a:t>
            </a:r>
            <a:r>
              <a:rPr lang="it-IT" i="1" dirty="0">
                <a:latin typeface="Aparajita" panose="020B0604020202020204" pitchFamily="34" charset="0"/>
                <a:cs typeface="Aparajita" panose="020B0604020202020204" pitchFamily="34" charset="0"/>
              </a:rPr>
              <a:t> avrebbe voluto </a:t>
            </a:r>
            <a:r>
              <a:rPr lang="it-IT" i="1" dirty="0" smtClean="0">
                <a:latin typeface="Aparajita" panose="020B0604020202020204" pitchFamily="34" charset="0"/>
                <a:cs typeface="Aparajita" panose="020B0604020202020204" pitchFamily="34" charset="0"/>
              </a:rPr>
              <a:t>celebrare</a:t>
            </a:r>
          </a:p>
          <a:p>
            <a:pPr marL="0" indent="0">
              <a:buNone/>
            </a:pPr>
            <a:r>
              <a:rPr lang="it-IT" i="1" dirty="0">
                <a:latin typeface="Aparajita" panose="020B0604020202020204" pitchFamily="34" charset="0"/>
                <a:cs typeface="Aparajita" panose="020B0604020202020204" pitchFamily="34" charset="0"/>
              </a:rPr>
              <a:t>l</a:t>
            </a:r>
            <a:r>
              <a:rPr lang="it-IT" i="1" dirty="0" smtClean="0">
                <a:latin typeface="Aparajita" panose="020B0604020202020204" pitchFamily="34" charset="0"/>
                <a:cs typeface="Aparajita" panose="020B0604020202020204" pitchFamily="34" charset="0"/>
              </a:rPr>
              <a:t>e </a:t>
            </a:r>
            <a:r>
              <a:rPr lang="it-IT" i="1" dirty="0">
                <a:latin typeface="Aparajita" panose="020B0604020202020204" pitchFamily="34" charset="0"/>
                <a:cs typeface="Aparajita" panose="020B0604020202020204" pitchFamily="34" charset="0"/>
              </a:rPr>
              <a:t>nozze l’eroe </a:t>
            </a:r>
            <a:r>
              <a:rPr lang="it-IT" i="1" dirty="0" err="1">
                <a:latin typeface="Aparajita" panose="020B0604020202020204" pitchFamily="34" charset="0"/>
                <a:cs typeface="Aparajita" panose="020B0604020202020204" pitchFamily="34" charset="0"/>
              </a:rPr>
              <a:t>Esonide</a:t>
            </a:r>
            <a:r>
              <a:rPr lang="it-IT" i="1" dirty="0">
                <a:latin typeface="Aparajita" panose="020B0604020202020204" pitchFamily="34" charset="0"/>
                <a:cs typeface="Aparajita" panose="020B0604020202020204" pitchFamily="34" charset="0"/>
              </a:rPr>
              <a:t>, ma nella casa del padre</a:t>
            </a:r>
          </a:p>
          <a:p>
            <a:pPr marL="0" indent="0">
              <a:buNone/>
            </a:pPr>
            <a:r>
              <a:rPr lang="it-IT" i="1" dirty="0" smtClean="0">
                <a:latin typeface="Aparajita" panose="020B0604020202020204" pitchFamily="34" charset="0"/>
                <a:cs typeface="Aparajita" panose="020B0604020202020204" pitchFamily="34" charset="0"/>
              </a:rPr>
              <a:t>a </a:t>
            </a:r>
            <a:r>
              <a:rPr lang="it-IT" i="1" dirty="0" err="1">
                <a:latin typeface="Aparajita" panose="020B0604020202020204" pitchFamily="34" charset="0"/>
                <a:cs typeface="Aparajita" panose="020B0604020202020204" pitchFamily="34" charset="0"/>
              </a:rPr>
              <a:t>Iolco</a:t>
            </a:r>
            <a:r>
              <a:rPr lang="it-IT" i="1" dirty="0">
                <a:latin typeface="Aparajita" panose="020B0604020202020204" pitchFamily="34" charset="0"/>
                <a:cs typeface="Aparajita" panose="020B0604020202020204" pitchFamily="34" charset="0"/>
              </a:rPr>
              <a:t>, al termine del viaggio, e uguale era il pensiero </a:t>
            </a:r>
          </a:p>
          <a:p>
            <a:pPr marL="0" indent="0">
              <a:buNone/>
            </a:pPr>
            <a:r>
              <a:rPr lang="it-IT" i="1" dirty="0">
                <a:latin typeface="Aparajita" panose="020B0604020202020204" pitchFamily="34" charset="0"/>
                <a:cs typeface="Aparajita" panose="020B0604020202020204" pitchFamily="34" charset="0"/>
              </a:rPr>
              <a:t>di Medea: fu per necessità che si unirono allora.</a:t>
            </a:r>
          </a:p>
          <a:p>
            <a:pPr marL="0" indent="0">
              <a:buNone/>
            </a:pPr>
            <a:endParaRPr lang="it-IT" dirty="0"/>
          </a:p>
        </p:txBody>
      </p:sp>
      <p:sp>
        <p:nvSpPr>
          <p:cNvPr id="10" name="Segnaposto testo 9"/>
          <p:cNvSpPr>
            <a:spLocks noGrp="1"/>
          </p:cNvSpPr>
          <p:nvPr>
            <p:ph type="body" sz="quarter" idx="3"/>
          </p:nvPr>
        </p:nvSpPr>
        <p:spPr>
          <a:xfrm>
            <a:off x="6172200" y="892886"/>
            <a:ext cx="5183188" cy="462578"/>
          </a:xfrm>
        </p:spPr>
        <p:txBody>
          <a:bodyPr>
            <a:normAutofit/>
          </a:bodyPr>
          <a:lstStyle/>
          <a:p>
            <a:pPr algn="ctr"/>
            <a:r>
              <a:rPr lang="it-IT" sz="2000" dirty="0"/>
              <a:t>Apollonio Rodio, </a:t>
            </a:r>
            <a:r>
              <a:rPr lang="it-IT" sz="2000" b="0" i="1" dirty="0"/>
              <a:t>Argonautiche </a:t>
            </a:r>
            <a:r>
              <a:rPr lang="it-IT" sz="2000" b="0" dirty="0"/>
              <a:t>IV </a:t>
            </a:r>
            <a:r>
              <a:rPr lang="it-IT" sz="2000" b="0" dirty="0" smtClean="0"/>
              <a:t>1165-1169</a:t>
            </a:r>
            <a:endParaRPr lang="it-IT" sz="2000" dirty="0"/>
          </a:p>
        </p:txBody>
      </p:sp>
      <p:sp>
        <p:nvSpPr>
          <p:cNvPr id="11" name="Segnaposto contenuto 10"/>
          <p:cNvSpPr>
            <a:spLocks noGrp="1"/>
          </p:cNvSpPr>
          <p:nvPr>
            <p:ph sz="quarter" idx="4"/>
          </p:nvPr>
        </p:nvSpPr>
        <p:spPr>
          <a:xfrm>
            <a:off x="6172201" y="1441525"/>
            <a:ext cx="5306208" cy="3937299"/>
          </a:xfrm>
          <a:solidFill>
            <a:schemeClr val="accent5">
              <a:lumMod val="40000"/>
              <a:lumOff val="60000"/>
            </a:schemeClr>
          </a:solidFill>
        </p:spPr>
        <p:txBody>
          <a:bodyPr>
            <a:normAutofit fontScale="92500" lnSpcReduction="10000"/>
          </a:bodyPr>
          <a:lstStyle/>
          <a:p>
            <a:pPr marL="0" indent="0">
              <a:buNone/>
            </a:pPr>
            <a:r>
              <a:rPr lang="it-IT" sz="3000" b="1" i="1" dirty="0" smtClean="0">
                <a:latin typeface="Aparajita" panose="020B0604020202020204" pitchFamily="34" charset="0"/>
                <a:cs typeface="Aparajita" panose="020B0604020202020204" pitchFamily="34" charset="0"/>
              </a:rPr>
              <a:t>Noi, stirpe dei mortali votati al dolore, non possiamo mai</a:t>
            </a:r>
          </a:p>
          <a:p>
            <a:pPr marL="0" indent="0">
              <a:buNone/>
            </a:pPr>
            <a:r>
              <a:rPr lang="it-IT" sz="3000" b="1" i="1" dirty="0">
                <a:latin typeface="Aparajita" panose="020B0604020202020204" pitchFamily="34" charset="0"/>
                <a:cs typeface="Aparajita" panose="020B0604020202020204" pitchFamily="34" charset="0"/>
              </a:rPr>
              <a:t>c</a:t>
            </a:r>
            <a:r>
              <a:rPr lang="it-IT" sz="3000" b="1" i="1" dirty="0" smtClean="0">
                <a:latin typeface="Aparajita" panose="020B0604020202020204" pitchFamily="34" charset="0"/>
                <a:cs typeface="Aparajita" panose="020B0604020202020204" pitchFamily="34" charset="0"/>
              </a:rPr>
              <a:t>amminare nella gioia con passo sicuro, perché sempre</a:t>
            </a:r>
          </a:p>
          <a:p>
            <a:pPr marL="0" indent="0">
              <a:buNone/>
            </a:pPr>
            <a:r>
              <a:rPr lang="it-IT" sz="3000" b="1" i="1" dirty="0">
                <a:latin typeface="Aparajita" panose="020B0604020202020204" pitchFamily="34" charset="0"/>
                <a:cs typeface="Aparajita" panose="020B0604020202020204" pitchFamily="34" charset="0"/>
              </a:rPr>
              <a:t>q</a:t>
            </a:r>
            <a:r>
              <a:rPr lang="it-IT" sz="3000" b="1" i="1" dirty="0" smtClean="0">
                <a:latin typeface="Aparajita" panose="020B0604020202020204" pitchFamily="34" charset="0"/>
                <a:cs typeface="Aparajita" panose="020B0604020202020204" pitchFamily="34" charset="0"/>
              </a:rPr>
              <a:t>ualche amara sofferenza s’insinua nei momenti felici</a:t>
            </a:r>
            <a:r>
              <a:rPr lang="it-IT" i="1" dirty="0" smtClean="0">
                <a:latin typeface="Aparajita" panose="020B0604020202020204" pitchFamily="34" charset="0"/>
                <a:cs typeface="Aparajita" panose="020B0604020202020204" pitchFamily="34" charset="0"/>
              </a:rPr>
              <a:t>:</a:t>
            </a:r>
          </a:p>
          <a:p>
            <a:pPr marL="0" indent="0">
              <a:buNone/>
            </a:pPr>
            <a:r>
              <a:rPr lang="it-IT" i="1" dirty="0">
                <a:latin typeface="Aparajita" panose="020B0604020202020204" pitchFamily="34" charset="0"/>
                <a:cs typeface="Aparajita" panose="020B0604020202020204" pitchFamily="34" charset="0"/>
              </a:rPr>
              <a:t>c</a:t>
            </a:r>
            <a:r>
              <a:rPr lang="it-IT" i="1" dirty="0" smtClean="0">
                <a:latin typeface="Aparajita" panose="020B0604020202020204" pitchFamily="34" charset="0"/>
                <a:cs typeface="Aparajita" panose="020B0604020202020204" pitchFamily="34" charset="0"/>
              </a:rPr>
              <a:t>osì anche loro, mentre godevano le dolcezze</a:t>
            </a:r>
          </a:p>
          <a:p>
            <a:pPr marL="0" indent="0">
              <a:buNone/>
            </a:pPr>
            <a:r>
              <a:rPr lang="it-IT" i="1" dirty="0">
                <a:latin typeface="Aparajita" panose="020B0604020202020204" pitchFamily="34" charset="0"/>
                <a:cs typeface="Aparajita" panose="020B0604020202020204" pitchFamily="34" charset="0"/>
              </a:rPr>
              <a:t>d</a:t>
            </a:r>
            <a:r>
              <a:rPr lang="it-IT" i="1" dirty="0" smtClean="0">
                <a:latin typeface="Aparajita" panose="020B0604020202020204" pitchFamily="34" charset="0"/>
                <a:cs typeface="Aparajita" panose="020B0604020202020204" pitchFamily="34" charset="0"/>
              </a:rPr>
              <a:t>ell’amore, erano in ansia per il giudizio di </a:t>
            </a:r>
            <a:r>
              <a:rPr lang="it-IT" i="1" dirty="0" err="1" smtClean="0">
                <a:latin typeface="Aparajita" panose="020B0604020202020204" pitchFamily="34" charset="0"/>
                <a:cs typeface="Aparajita" panose="020B0604020202020204" pitchFamily="34" charset="0"/>
              </a:rPr>
              <a:t>Alcinoo</a:t>
            </a:r>
            <a:r>
              <a:rPr lang="it-IT" i="1" dirty="0" smtClean="0">
                <a:latin typeface="Aparajita" panose="020B0604020202020204" pitchFamily="34" charset="0"/>
                <a:cs typeface="Aparajita" panose="020B0604020202020204" pitchFamily="34" charset="0"/>
              </a:rPr>
              <a:t>.</a:t>
            </a:r>
            <a:endParaRPr lang="it-IT" i="1"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22635212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7"/>
          <p:cNvSpPr>
            <a:spLocks noGrp="1"/>
          </p:cNvSpPr>
          <p:nvPr>
            <p:ph type="body" idx="1"/>
          </p:nvPr>
        </p:nvSpPr>
        <p:spPr>
          <a:xfrm>
            <a:off x="645459" y="110170"/>
            <a:ext cx="10962042" cy="761199"/>
          </a:xfrm>
        </p:spPr>
        <p:txBody>
          <a:bodyPr/>
          <a:lstStyle/>
          <a:p>
            <a:pPr algn="ctr"/>
            <a:r>
              <a:rPr lang="it-IT" dirty="0">
                <a:solidFill>
                  <a:srgbClr val="C00000"/>
                </a:solidFill>
              </a:rPr>
              <a:t>Versi </a:t>
            </a:r>
            <a:r>
              <a:rPr lang="it-IT" dirty="0" smtClean="0">
                <a:solidFill>
                  <a:srgbClr val="C00000"/>
                </a:solidFill>
              </a:rPr>
              <a:t>IV 1170-1625</a:t>
            </a:r>
            <a:endParaRPr lang="it-IT" dirty="0"/>
          </a:p>
        </p:txBody>
      </p:sp>
      <p:sp>
        <p:nvSpPr>
          <p:cNvPr id="9" name="Segnaposto contenuto 8"/>
          <p:cNvSpPr>
            <a:spLocks noGrp="1"/>
          </p:cNvSpPr>
          <p:nvPr>
            <p:ph sz="half" idx="2"/>
          </p:nvPr>
        </p:nvSpPr>
        <p:spPr>
          <a:xfrm>
            <a:off x="645459" y="1129553"/>
            <a:ext cx="10962042" cy="4087906"/>
          </a:xfrm>
          <a:solidFill>
            <a:schemeClr val="bg2">
              <a:lumMod val="90000"/>
            </a:schemeClr>
          </a:solidFill>
        </p:spPr>
        <p:txBody>
          <a:bodyPr>
            <a:normAutofit/>
          </a:bodyPr>
          <a:lstStyle/>
          <a:p>
            <a:pPr>
              <a:buFont typeface="Wingdings" panose="05000000000000000000" pitchFamily="2" charset="2"/>
              <a:buChar char="v"/>
            </a:pPr>
            <a:r>
              <a:rPr lang="it-IT" sz="2000" dirty="0" smtClean="0"/>
              <a:t>La notizia delle nozze si diffonde e il re pronuncia il verdetto sfavorevole ai Colchi che gli chiedono di restare nella sua terra per evitare le ire di </a:t>
            </a:r>
            <a:r>
              <a:rPr lang="it-IT" sz="2000" dirty="0" err="1" smtClean="0"/>
              <a:t>Eeta</a:t>
            </a:r>
            <a:endParaRPr lang="it-IT" sz="2000" dirty="0" smtClean="0"/>
          </a:p>
          <a:p>
            <a:pPr>
              <a:buFont typeface="Wingdings" panose="05000000000000000000" pitchFamily="2" charset="2"/>
              <a:buChar char="v"/>
            </a:pPr>
            <a:r>
              <a:rPr lang="it-IT" sz="2000" dirty="0" smtClean="0"/>
              <a:t>Gli Argonauti partono da </a:t>
            </a:r>
            <a:r>
              <a:rPr lang="it-IT" sz="2000" dirty="0" err="1" smtClean="0"/>
              <a:t>Drepàne</a:t>
            </a:r>
            <a:r>
              <a:rPr lang="it-IT" sz="2000" dirty="0" smtClean="0"/>
              <a:t> dopo aver ricevuto moltissimi doni tra cui dodici ancelle </a:t>
            </a:r>
            <a:r>
              <a:rPr lang="it-IT" sz="2000" dirty="0" err="1" smtClean="0"/>
              <a:t>feacie</a:t>
            </a:r>
            <a:r>
              <a:rPr lang="it-IT" sz="2000" dirty="0" smtClean="0"/>
              <a:t> che </a:t>
            </a:r>
            <a:r>
              <a:rPr lang="it-IT" sz="2000" dirty="0" err="1" smtClean="0"/>
              <a:t>Arete</a:t>
            </a:r>
            <a:r>
              <a:rPr lang="it-IT" sz="2000" dirty="0" smtClean="0"/>
              <a:t> dà a Medea come seguito personale</a:t>
            </a:r>
          </a:p>
          <a:p>
            <a:pPr>
              <a:buFont typeface="Wingdings" panose="05000000000000000000" pitchFamily="2" charset="2"/>
              <a:buChar char="v"/>
            </a:pPr>
            <a:r>
              <a:rPr lang="it-IT" sz="2000" dirty="0" smtClean="0"/>
              <a:t>Sono già in vista delle coste del Peloponneso quando una tempesta spinge la nave Argo in Libia, facendola insabbiare nelle secche della Sirte</a:t>
            </a:r>
          </a:p>
          <a:p>
            <a:pPr>
              <a:buFont typeface="Wingdings" panose="05000000000000000000" pitchFamily="2" charset="2"/>
              <a:buChar char="v"/>
            </a:pPr>
            <a:r>
              <a:rPr lang="it-IT" sz="2000" dirty="0" smtClean="0"/>
              <a:t>La nave sarà caricata sulle loro spalle e, portata attraverso il deserto per dodici giorni e dodici notti, viene depositata nel lago Tritone</a:t>
            </a:r>
          </a:p>
          <a:p>
            <a:pPr>
              <a:buFont typeface="Wingdings" panose="05000000000000000000" pitchFamily="2" charset="2"/>
              <a:buChar char="v"/>
            </a:pPr>
            <a:r>
              <a:rPr lang="it-IT" sz="2000" dirty="0" smtClean="0"/>
              <a:t>Gli eroi possono finalmente dissetarsi alla fonte indicata loro dalle Esperidi, fatta scaturire il giorno prima da Eracle dopo l’uccisione del serpente guardiano e il furto delle mele d’oro</a:t>
            </a:r>
          </a:p>
          <a:p>
            <a:pPr>
              <a:buFont typeface="Wingdings" panose="05000000000000000000" pitchFamily="2" charset="2"/>
              <a:buChar char="v"/>
            </a:pPr>
            <a:r>
              <a:rPr lang="it-IT" sz="2000" dirty="0" smtClean="0"/>
              <a:t>Con l’aiuto dello stesso dio Tritone gli Argonauti riescono ad uscire dal lago e ad immettersi nel mare</a:t>
            </a:r>
          </a:p>
          <a:p>
            <a:pPr>
              <a:buFont typeface="Wingdings" panose="05000000000000000000" pitchFamily="2" charset="2"/>
              <a:buChar char="v"/>
            </a:pPr>
            <a:endParaRPr lang="it-IT" sz="2400" dirty="0"/>
          </a:p>
        </p:txBody>
      </p:sp>
    </p:spTree>
    <p:extLst>
      <p:ext uri="{BB962C8B-B14F-4D97-AF65-F5344CB8AC3E}">
        <p14:creationId xmlns:p14="http://schemas.microsoft.com/office/powerpoint/2010/main" val="3218987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004712" y="282224"/>
            <a:ext cx="6073422" cy="643466"/>
          </a:xfrm>
        </p:spPr>
        <p:txBody>
          <a:bodyPr>
            <a:normAutofit fontScale="90000"/>
          </a:bodyPr>
          <a:lstStyle/>
          <a:p>
            <a:pPr algn="ctr"/>
            <a:r>
              <a:rPr lang="it-IT" b="1" dirty="0" smtClean="0">
                <a:solidFill>
                  <a:srgbClr val="C00000"/>
                </a:solidFill>
                <a:effectLst>
                  <a:outerShdw blurRad="38100" dist="38100" dir="2700000" algn="tl">
                    <a:srgbClr val="000000">
                      <a:alpha val="43137"/>
                    </a:srgbClr>
                  </a:outerShdw>
                </a:effectLst>
              </a:rPr>
              <a:t>Invocazione ad </a:t>
            </a:r>
            <a:r>
              <a:rPr lang="it-IT" b="1" dirty="0" err="1" smtClean="0">
                <a:solidFill>
                  <a:srgbClr val="C00000"/>
                </a:solidFill>
                <a:effectLst>
                  <a:outerShdw blurRad="38100" dist="38100" dir="2700000" algn="tl">
                    <a:srgbClr val="000000">
                      <a:alpha val="43137"/>
                    </a:srgbClr>
                  </a:outerShdw>
                </a:effectLst>
              </a:rPr>
              <a:t>Erato</a:t>
            </a:r>
            <a:endParaRPr lang="it-IT" b="1" dirty="0">
              <a:solidFill>
                <a:srgbClr val="C00000"/>
              </a:solidFill>
              <a:effectLst>
                <a:outerShdw blurRad="38100" dist="38100" dir="2700000" algn="tl">
                  <a:srgbClr val="000000">
                    <a:alpha val="43137"/>
                  </a:srgbClr>
                </a:outerShdw>
              </a:effectLst>
            </a:endParaRPr>
          </a:p>
        </p:txBody>
      </p:sp>
      <p:sp>
        <p:nvSpPr>
          <p:cNvPr id="8" name="Segnaposto testo 7"/>
          <p:cNvSpPr>
            <a:spLocks noGrp="1"/>
          </p:cNvSpPr>
          <p:nvPr>
            <p:ph type="body" idx="1"/>
          </p:nvPr>
        </p:nvSpPr>
        <p:spPr>
          <a:xfrm>
            <a:off x="1004712" y="925691"/>
            <a:ext cx="6073422" cy="1016000"/>
          </a:xfrm>
        </p:spPr>
        <p:txBody>
          <a:bodyPr/>
          <a:lstStyle/>
          <a:p>
            <a:pPr algn="ctr"/>
            <a:r>
              <a:rPr lang="it-IT" dirty="0"/>
              <a:t>Apollonio Rodio, </a:t>
            </a:r>
            <a:r>
              <a:rPr lang="it-IT" b="0" i="1" dirty="0" smtClean="0"/>
              <a:t>Argonautiche   </a:t>
            </a:r>
            <a:r>
              <a:rPr lang="it-IT" b="0" dirty="0" smtClean="0"/>
              <a:t>III, 1-5  </a:t>
            </a:r>
            <a:endParaRPr lang="it-IT" dirty="0"/>
          </a:p>
          <a:p>
            <a:endParaRPr lang="it-IT" dirty="0"/>
          </a:p>
        </p:txBody>
      </p:sp>
      <p:sp>
        <p:nvSpPr>
          <p:cNvPr id="9" name="Segnaposto contenuto 8"/>
          <p:cNvSpPr>
            <a:spLocks noGrp="1"/>
          </p:cNvSpPr>
          <p:nvPr>
            <p:ph sz="half" idx="2"/>
          </p:nvPr>
        </p:nvSpPr>
        <p:spPr>
          <a:xfrm>
            <a:off x="1004712" y="1648177"/>
            <a:ext cx="6073422" cy="4628445"/>
          </a:xfrm>
          <a:solidFill>
            <a:schemeClr val="accent2">
              <a:lumMod val="20000"/>
              <a:lumOff val="80000"/>
            </a:schemeClr>
          </a:solidFill>
        </p:spPr>
        <p:txBody>
          <a:bodyPr>
            <a:normAutofit lnSpcReduction="10000"/>
          </a:bodyPr>
          <a:lstStyle/>
          <a:p>
            <a:pPr marL="0" indent="0">
              <a:buNone/>
            </a:pPr>
            <a:r>
              <a:rPr lang="it-IT" sz="3200" i="1" dirty="0" smtClean="0">
                <a:latin typeface="Aparajita" panose="020B0604020202020204" pitchFamily="34" charset="0"/>
                <a:cs typeface="Aparajita" panose="020B0604020202020204" pitchFamily="34" charset="0"/>
              </a:rPr>
              <a:t>Ora stammi vicino, </a:t>
            </a:r>
            <a:r>
              <a:rPr lang="it-IT" sz="3200" i="1" dirty="0" err="1" smtClean="0">
                <a:latin typeface="Aparajita" panose="020B0604020202020204" pitchFamily="34" charset="0"/>
                <a:cs typeface="Aparajita" panose="020B0604020202020204" pitchFamily="34" charset="0"/>
              </a:rPr>
              <a:t>Erato</a:t>
            </a:r>
            <a:r>
              <a:rPr lang="it-IT" sz="3200" i="1" dirty="0" smtClean="0">
                <a:latin typeface="Aparajita" panose="020B0604020202020204" pitchFamily="34" charset="0"/>
                <a:cs typeface="Aparajita" panose="020B0604020202020204" pitchFamily="34" charset="0"/>
              </a:rPr>
              <a:t>, e cantami come Giasone</a:t>
            </a:r>
          </a:p>
          <a:p>
            <a:pPr marL="0" indent="0">
              <a:buNone/>
            </a:pPr>
            <a:r>
              <a:rPr lang="it-IT" sz="3200" i="1" dirty="0">
                <a:latin typeface="Aparajita" panose="020B0604020202020204" pitchFamily="34" charset="0"/>
                <a:cs typeface="Aparajita" panose="020B0604020202020204" pitchFamily="34" charset="0"/>
              </a:rPr>
              <a:t>p</a:t>
            </a:r>
            <a:r>
              <a:rPr lang="it-IT" sz="3200" i="1" dirty="0" smtClean="0">
                <a:latin typeface="Aparajita" panose="020B0604020202020204" pitchFamily="34" charset="0"/>
                <a:cs typeface="Aparajita" panose="020B0604020202020204" pitchFamily="34" charset="0"/>
              </a:rPr>
              <a:t>ortò da quel paese a </a:t>
            </a:r>
            <a:r>
              <a:rPr lang="it-IT" sz="3200" i="1" dirty="0" err="1" smtClean="0">
                <a:latin typeface="Aparajita" panose="020B0604020202020204" pitchFamily="34" charset="0"/>
                <a:cs typeface="Aparajita" panose="020B0604020202020204" pitchFamily="34" charset="0"/>
              </a:rPr>
              <a:t>Iolco</a:t>
            </a:r>
            <a:r>
              <a:rPr lang="it-IT" sz="3200" i="1" dirty="0" smtClean="0">
                <a:latin typeface="Aparajita" panose="020B0604020202020204" pitchFamily="34" charset="0"/>
                <a:cs typeface="Aparajita" panose="020B0604020202020204" pitchFamily="34" charset="0"/>
              </a:rPr>
              <a:t> il vello d’oro grazie all’amore </a:t>
            </a:r>
          </a:p>
          <a:p>
            <a:pPr marL="0" indent="0" algn="just">
              <a:buNone/>
            </a:pPr>
            <a:r>
              <a:rPr lang="it-IT" sz="3200" i="1" dirty="0">
                <a:latin typeface="Aparajita" panose="020B0604020202020204" pitchFamily="34" charset="0"/>
                <a:cs typeface="Aparajita" panose="020B0604020202020204" pitchFamily="34" charset="0"/>
              </a:rPr>
              <a:t>d</a:t>
            </a:r>
            <a:r>
              <a:rPr lang="it-IT" sz="3200" i="1" dirty="0" smtClean="0">
                <a:latin typeface="Aparajita" panose="020B0604020202020204" pitchFamily="34" charset="0"/>
                <a:cs typeface="Aparajita" panose="020B0604020202020204" pitchFamily="34" charset="0"/>
              </a:rPr>
              <a:t>i Medea. Anche tu sei partecipe del potere di Cipride, </a:t>
            </a:r>
          </a:p>
          <a:p>
            <a:pPr marL="0" indent="0">
              <a:buNone/>
            </a:pPr>
            <a:r>
              <a:rPr lang="it-IT" sz="3200" i="1" dirty="0">
                <a:latin typeface="Aparajita" panose="020B0604020202020204" pitchFamily="34" charset="0"/>
                <a:cs typeface="Aparajita" panose="020B0604020202020204" pitchFamily="34" charset="0"/>
              </a:rPr>
              <a:t>e</a:t>
            </a:r>
            <a:r>
              <a:rPr lang="it-IT" sz="3200" i="1" dirty="0" smtClean="0">
                <a:latin typeface="Aparajita" panose="020B0604020202020204" pitchFamily="34" charset="0"/>
                <a:cs typeface="Aparajita" panose="020B0604020202020204" pitchFamily="34" charset="0"/>
              </a:rPr>
              <a:t> affascini con le tue ansie le fanciulle inesperte del giogo:</a:t>
            </a:r>
          </a:p>
          <a:p>
            <a:pPr marL="0" indent="0">
              <a:buNone/>
            </a:pPr>
            <a:r>
              <a:rPr lang="it-IT" sz="3200" i="1" dirty="0">
                <a:latin typeface="Aparajita" panose="020B0604020202020204" pitchFamily="34" charset="0"/>
                <a:cs typeface="Aparajita" panose="020B0604020202020204" pitchFamily="34" charset="0"/>
              </a:rPr>
              <a:t>p</a:t>
            </a:r>
            <a:r>
              <a:rPr lang="it-IT" sz="3200" i="1" dirty="0" smtClean="0">
                <a:latin typeface="Aparajita" panose="020B0604020202020204" pitchFamily="34" charset="0"/>
                <a:cs typeface="Aparajita" panose="020B0604020202020204" pitchFamily="34" charset="0"/>
              </a:rPr>
              <a:t>er questo hai un nome che in sé racchiude amore!</a:t>
            </a:r>
          </a:p>
          <a:p>
            <a:pPr marL="0" indent="0">
              <a:buNone/>
            </a:pPr>
            <a:endParaRPr lang="it-IT" dirty="0"/>
          </a:p>
        </p:txBody>
      </p:sp>
      <p:sp>
        <p:nvSpPr>
          <p:cNvPr id="10" name="Segnaposto testo 9"/>
          <p:cNvSpPr>
            <a:spLocks noGrp="1"/>
          </p:cNvSpPr>
          <p:nvPr>
            <p:ph type="body" sz="quarter" idx="3"/>
          </p:nvPr>
        </p:nvSpPr>
        <p:spPr>
          <a:xfrm>
            <a:off x="7884054" y="5684703"/>
            <a:ext cx="3231091" cy="727113"/>
          </a:xfrm>
        </p:spPr>
        <p:txBody>
          <a:bodyPr>
            <a:normAutofit lnSpcReduction="10000"/>
          </a:bodyPr>
          <a:lstStyle/>
          <a:p>
            <a:pPr algn="ctr"/>
            <a:r>
              <a:rPr lang="it-IT" b="0" i="1" dirty="0" err="1" smtClean="0">
                <a:latin typeface="Arabic Typesetting" panose="03020402040406030203" pitchFamily="66" charset="-78"/>
                <a:cs typeface="Arabic Typesetting" panose="03020402040406030203" pitchFamily="66" charset="-78"/>
              </a:rPr>
              <a:t>Erato</a:t>
            </a:r>
            <a:r>
              <a:rPr lang="it-IT" b="0" dirty="0" smtClean="0">
                <a:latin typeface="Arabic Typesetting" panose="03020402040406030203" pitchFamily="66" charset="-78"/>
                <a:cs typeface="Arabic Typesetting" panose="03020402040406030203" pitchFamily="66" charset="-78"/>
              </a:rPr>
              <a:t>, età imperiale                                                               Roma - </a:t>
            </a:r>
            <a:r>
              <a:rPr lang="it-IT" b="0" dirty="0">
                <a:latin typeface="Arabic Typesetting" panose="03020402040406030203" pitchFamily="66" charset="-78"/>
                <a:cs typeface="Arabic Typesetting" panose="03020402040406030203" pitchFamily="66" charset="-78"/>
              </a:rPr>
              <a:t>Musei Vaticani </a:t>
            </a:r>
          </a:p>
        </p:txBody>
      </p:sp>
      <p:pic>
        <p:nvPicPr>
          <p:cNvPr id="5124" name="Picture 4"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054" y="519289"/>
            <a:ext cx="3231091" cy="4921957"/>
          </a:xfrm>
          <a:prstGeom prst="rect">
            <a:avLst/>
          </a:prstGeom>
          <a:noFill/>
          <a:ln w="28575">
            <a:solidFill>
              <a:schemeClr val="accent2">
                <a:lumMod val="50000"/>
              </a:schemeClr>
            </a:solidFill>
          </a:ln>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9706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7"/>
          <p:cNvSpPr>
            <a:spLocks noGrp="1"/>
          </p:cNvSpPr>
          <p:nvPr>
            <p:ph type="body" idx="1"/>
          </p:nvPr>
        </p:nvSpPr>
        <p:spPr>
          <a:xfrm>
            <a:off x="645459" y="110170"/>
            <a:ext cx="10962042" cy="459985"/>
          </a:xfrm>
        </p:spPr>
        <p:txBody>
          <a:bodyPr/>
          <a:lstStyle/>
          <a:p>
            <a:pPr algn="ctr"/>
            <a:r>
              <a:rPr lang="it-IT" dirty="0">
                <a:solidFill>
                  <a:srgbClr val="C00000"/>
                </a:solidFill>
              </a:rPr>
              <a:t>Versi </a:t>
            </a:r>
            <a:r>
              <a:rPr lang="it-IT" dirty="0" smtClean="0">
                <a:solidFill>
                  <a:srgbClr val="C00000"/>
                </a:solidFill>
              </a:rPr>
              <a:t>IV 1626-1781</a:t>
            </a:r>
            <a:endParaRPr lang="it-IT" dirty="0"/>
          </a:p>
        </p:txBody>
      </p:sp>
      <p:sp>
        <p:nvSpPr>
          <p:cNvPr id="9" name="Segnaposto contenuto 8"/>
          <p:cNvSpPr>
            <a:spLocks noGrp="1"/>
          </p:cNvSpPr>
          <p:nvPr>
            <p:ph sz="half" idx="2"/>
          </p:nvPr>
        </p:nvSpPr>
        <p:spPr>
          <a:xfrm>
            <a:off x="645459" y="570155"/>
            <a:ext cx="10962042" cy="4647304"/>
          </a:xfrm>
          <a:solidFill>
            <a:schemeClr val="bg2">
              <a:lumMod val="90000"/>
            </a:schemeClr>
          </a:solidFill>
        </p:spPr>
        <p:txBody>
          <a:bodyPr>
            <a:normAutofit/>
          </a:bodyPr>
          <a:lstStyle/>
          <a:p>
            <a:pPr>
              <a:buFont typeface="Wingdings" panose="05000000000000000000" pitchFamily="2" charset="2"/>
              <a:buChar char="v"/>
            </a:pPr>
            <a:r>
              <a:rPr lang="it-IT" sz="2000" dirty="0" smtClean="0"/>
              <a:t>Navigano fino a Carpato e da lì giungono davanti a Creta, ma non riescono a sbarcare ostacolati dal gigante di bronzo </a:t>
            </a:r>
            <a:r>
              <a:rPr lang="it-IT" sz="2000" dirty="0" err="1" smtClean="0"/>
              <a:t>Talos</a:t>
            </a:r>
            <a:r>
              <a:rPr lang="it-IT" sz="2000" dirty="0" smtClean="0"/>
              <a:t> che scaglia contro di loro enormi macigni</a:t>
            </a:r>
          </a:p>
          <a:p>
            <a:pPr>
              <a:buFont typeface="Wingdings" panose="05000000000000000000" pitchFamily="2" charset="2"/>
              <a:buChar char="v"/>
            </a:pPr>
            <a:r>
              <a:rPr lang="it-IT" sz="2400" b="1" i="1" dirty="0" smtClean="0">
                <a:latin typeface="Aparajita" panose="020B0604020202020204" pitchFamily="34" charset="0"/>
                <a:cs typeface="Aparajita" panose="020B0604020202020204" pitchFamily="34" charset="0"/>
              </a:rPr>
              <a:t>«Ma il gigante dovette cedere al terribile potere di Medea, signora dei filtri.»</a:t>
            </a:r>
            <a:r>
              <a:rPr lang="it-IT" sz="1800" b="1" i="1" dirty="0" smtClean="0">
                <a:latin typeface="Aparajita" panose="020B0604020202020204" pitchFamily="34" charset="0"/>
                <a:cs typeface="Aparajita" panose="020B0604020202020204" pitchFamily="34" charset="0"/>
              </a:rPr>
              <a:t> </a:t>
            </a:r>
            <a:r>
              <a:rPr lang="it-IT" sz="2000" dirty="0" smtClean="0">
                <a:cs typeface="Aparajita" panose="020B0604020202020204" pitchFamily="34" charset="0"/>
              </a:rPr>
              <a:t>Da lei ammaliato, si ferisce da solo alla caviglia e muore</a:t>
            </a:r>
          </a:p>
          <a:p>
            <a:pPr>
              <a:buFont typeface="Wingdings" panose="05000000000000000000" pitchFamily="2" charset="2"/>
              <a:buChar char="v"/>
            </a:pPr>
            <a:r>
              <a:rPr lang="it-IT" sz="2000" dirty="0" smtClean="0">
                <a:cs typeface="Aparajita" panose="020B0604020202020204" pitchFamily="34" charset="0"/>
              </a:rPr>
              <a:t>Gli Argonauti, partiti da Creta, dopo una sosta ad </a:t>
            </a:r>
            <a:r>
              <a:rPr lang="it-IT" sz="2000" dirty="0" err="1" smtClean="0">
                <a:cs typeface="Aparajita" panose="020B0604020202020204" pitchFamily="34" charset="0"/>
              </a:rPr>
              <a:t>Anàfe</a:t>
            </a:r>
            <a:r>
              <a:rPr lang="it-IT" sz="2000" dirty="0" smtClean="0">
                <a:cs typeface="Aparajita" panose="020B0604020202020204" pitchFamily="34" charset="0"/>
              </a:rPr>
              <a:t> (Apparizione), isoletta delle </a:t>
            </a:r>
            <a:r>
              <a:rPr lang="it-IT" sz="2000" dirty="0" err="1" smtClean="0">
                <a:cs typeface="Aparajita" panose="020B0604020202020204" pitchFamily="34" charset="0"/>
              </a:rPr>
              <a:t>Sporadi</a:t>
            </a:r>
            <a:r>
              <a:rPr lang="it-IT" sz="2000" dirty="0" smtClean="0">
                <a:cs typeface="Aparajita" panose="020B0604020202020204" pitchFamily="34" charset="0"/>
              </a:rPr>
              <a:t> così detta perché fatta apparire da Febo Apollo giunto in loro aiuto, arrivano ad </a:t>
            </a:r>
            <a:r>
              <a:rPr lang="it-IT" sz="2000" dirty="0" err="1" smtClean="0">
                <a:cs typeface="Aparajita" panose="020B0604020202020204" pitchFamily="34" charset="0"/>
              </a:rPr>
              <a:t>Egina</a:t>
            </a:r>
            <a:endParaRPr lang="it-IT" sz="2000" dirty="0" smtClean="0">
              <a:cs typeface="Aparajita" panose="020B0604020202020204" pitchFamily="34" charset="0"/>
            </a:endParaRPr>
          </a:p>
          <a:p>
            <a:pPr>
              <a:buFont typeface="Wingdings" panose="05000000000000000000" pitchFamily="2" charset="2"/>
              <a:buChar char="v"/>
            </a:pPr>
            <a:r>
              <a:rPr lang="it-IT" sz="2000" dirty="0" smtClean="0">
                <a:cs typeface="Aparajita" panose="020B0604020202020204" pitchFamily="34" charset="0"/>
              </a:rPr>
              <a:t>Sbarco ad </a:t>
            </a:r>
            <a:r>
              <a:rPr lang="it-IT" sz="2000" dirty="0" err="1" smtClean="0">
                <a:cs typeface="Aparajita" panose="020B0604020202020204" pitchFamily="34" charset="0"/>
              </a:rPr>
              <a:t>Egina</a:t>
            </a:r>
            <a:r>
              <a:rPr lang="it-IT" sz="2000" dirty="0" smtClean="0">
                <a:cs typeface="Aparajita" panose="020B0604020202020204" pitchFamily="34" charset="0"/>
              </a:rPr>
              <a:t> dove gareggiano nel far provvista d’acqua</a:t>
            </a:r>
          </a:p>
          <a:p>
            <a:pPr marL="0" indent="0">
              <a:buNone/>
            </a:pPr>
            <a:r>
              <a:rPr lang="it-IT" b="1" i="1" dirty="0" smtClean="0">
                <a:latin typeface="Aparajita" panose="020B0604020202020204" pitchFamily="34" charset="0"/>
                <a:cs typeface="Aparajita" panose="020B0604020202020204" pitchFamily="34" charset="0"/>
              </a:rPr>
              <a:t>«Siatemi propizi, o eroi, stirpe dei beati, e questi canti d’anno in anno siano per gli uomini sempre più dolci da cantare. Io sono giunto al termine glorioso delle vostre fatiche, poiché nessuna prova poi vi capitò dopo che ripartiste da </a:t>
            </a:r>
            <a:r>
              <a:rPr lang="it-IT" b="1" i="1" dirty="0" err="1" smtClean="0">
                <a:latin typeface="Aparajita" panose="020B0604020202020204" pitchFamily="34" charset="0"/>
                <a:cs typeface="Aparajita" panose="020B0604020202020204" pitchFamily="34" charset="0"/>
              </a:rPr>
              <a:t>Egina</a:t>
            </a:r>
            <a:r>
              <a:rPr lang="it-IT" b="1" i="1" dirty="0" smtClean="0">
                <a:latin typeface="Aparajita" panose="020B0604020202020204" pitchFamily="34" charset="0"/>
                <a:cs typeface="Aparajita" panose="020B0604020202020204" pitchFamily="34" charset="0"/>
              </a:rPr>
              <a:t>, né si levò contro di voi la furia dei venti, ma tranquilli, costeggiando la terra Cecropia ed </a:t>
            </a:r>
            <a:r>
              <a:rPr lang="it-IT" b="1" i="1" dirty="0" err="1" smtClean="0">
                <a:latin typeface="Aparajita" panose="020B0604020202020204" pitchFamily="34" charset="0"/>
                <a:cs typeface="Aparajita" panose="020B0604020202020204" pitchFamily="34" charset="0"/>
              </a:rPr>
              <a:t>Aulide</a:t>
            </a:r>
            <a:r>
              <a:rPr lang="it-IT" b="1" i="1" dirty="0" smtClean="0">
                <a:latin typeface="Aparajita" panose="020B0604020202020204" pitchFamily="34" charset="0"/>
                <a:cs typeface="Aparajita" panose="020B0604020202020204" pitchFamily="34" charset="0"/>
              </a:rPr>
              <a:t>, a ridosso dell’Eubea, e le città Opunzie dei Locri, gioiosamente metteste piede sulla spiaggia di </a:t>
            </a:r>
            <a:r>
              <a:rPr lang="it-IT" b="1" i="1" dirty="0" err="1" smtClean="0">
                <a:latin typeface="Aparajita" panose="020B0604020202020204" pitchFamily="34" charset="0"/>
                <a:cs typeface="Aparajita" panose="020B0604020202020204" pitchFamily="34" charset="0"/>
              </a:rPr>
              <a:t>Pagase</a:t>
            </a:r>
            <a:r>
              <a:rPr lang="it-IT" b="1" i="1" dirty="0" smtClean="0">
                <a:latin typeface="Aparajita" panose="020B0604020202020204" pitchFamily="34" charset="0"/>
                <a:cs typeface="Aparajita" panose="020B0604020202020204" pitchFamily="34" charset="0"/>
              </a:rPr>
              <a:t>.»</a:t>
            </a:r>
          </a:p>
          <a:p>
            <a:pPr>
              <a:buFont typeface="Wingdings" panose="05000000000000000000" pitchFamily="2" charset="2"/>
              <a:buChar char="v"/>
            </a:pPr>
            <a:endParaRPr lang="it-IT" sz="2000" dirty="0" smtClean="0">
              <a:cs typeface="Aparajita" panose="020B0604020202020204" pitchFamily="34" charset="0"/>
            </a:endParaRPr>
          </a:p>
          <a:p>
            <a:pPr>
              <a:buFont typeface="Wingdings" panose="05000000000000000000" pitchFamily="2" charset="2"/>
              <a:buChar char="v"/>
            </a:pPr>
            <a:endParaRPr lang="it-IT" sz="1800" dirty="0" smtClean="0">
              <a:cs typeface="Aparajita" panose="020B0604020202020204" pitchFamily="34" charset="0"/>
            </a:endParaRPr>
          </a:p>
          <a:p>
            <a:pPr>
              <a:buFont typeface="Wingdings" panose="05000000000000000000" pitchFamily="2" charset="2"/>
              <a:buChar char="v"/>
            </a:pPr>
            <a:endParaRPr lang="it-IT" sz="2000" dirty="0" smtClean="0"/>
          </a:p>
          <a:p>
            <a:pPr>
              <a:buFont typeface="Wingdings" panose="05000000000000000000" pitchFamily="2" charset="2"/>
              <a:buChar char="v"/>
            </a:pPr>
            <a:endParaRPr lang="it-IT" sz="2400" dirty="0"/>
          </a:p>
        </p:txBody>
      </p:sp>
    </p:spTree>
    <p:extLst>
      <p:ext uri="{BB962C8B-B14F-4D97-AF65-F5344CB8AC3E}">
        <p14:creationId xmlns:p14="http://schemas.microsoft.com/office/powerpoint/2010/main" val="3567730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121187"/>
            <a:ext cx="10515600" cy="1559976"/>
          </a:xfrm>
        </p:spPr>
        <p:txBody>
          <a:bodyPr/>
          <a:lstStyle/>
          <a:p>
            <a:pPr algn="ctr"/>
            <a:r>
              <a:rPr lang="it-IT" dirty="0" smtClean="0">
                <a:solidFill>
                  <a:srgbClr val="C00000"/>
                </a:solidFill>
                <a:effectLst>
                  <a:outerShdw blurRad="38100" dist="38100" dir="2700000" algn="tl">
                    <a:srgbClr val="000000">
                      <a:alpha val="43137"/>
                    </a:srgbClr>
                  </a:outerShdw>
                </a:effectLst>
              </a:rPr>
              <a:t>Era ed Atena da Afrodite</a:t>
            </a:r>
            <a:endParaRPr lang="it-IT" dirty="0">
              <a:solidFill>
                <a:srgbClr val="C00000"/>
              </a:solidFill>
              <a:effectLst>
                <a:outerShdw blurRad="38100" dist="38100" dir="2700000" algn="tl">
                  <a:srgbClr val="000000">
                    <a:alpha val="43137"/>
                  </a:srgbClr>
                </a:outerShdw>
              </a:effectLst>
            </a:endParaRPr>
          </a:p>
        </p:txBody>
      </p:sp>
      <p:sp>
        <p:nvSpPr>
          <p:cNvPr id="9" name="Segnaposto contenuto 8"/>
          <p:cNvSpPr>
            <a:spLocks noGrp="1"/>
          </p:cNvSpPr>
          <p:nvPr>
            <p:ph sz="half" idx="2"/>
          </p:nvPr>
        </p:nvSpPr>
        <p:spPr>
          <a:xfrm>
            <a:off x="839788" y="5266063"/>
            <a:ext cx="3687056" cy="1100870"/>
          </a:xfrm>
        </p:spPr>
        <p:txBody>
          <a:bodyPr>
            <a:normAutofit/>
          </a:bodyPr>
          <a:lstStyle/>
          <a:p>
            <a:pPr marL="0" indent="0">
              <a:buNone/>
            </a:pPr>
            <a:r>
              <a:rPr lang="it-IT" dirty="0"/>
              <a:t> </a:t>
            </a:r>
          </a:p>
        </p:txBody>
      </p:sp>
      <p:sp>
        <p:nvSpPr>
          <p:cNvPr id="10" name="Segnaposto testo 9"/>
          <p:cNvSpPr>
            <a:spLocks noGrp="1"/>
          </p:cNvSpPr>
          <p:nvPr>
            <p:ph type="body" sz="quarter" idx="3"/>
          </p:nvPr>
        </p:nvSpPr>
        <p:spPr>
          <a:xfrm>
            <a:off x="7557569" y="1449809"/>
            <a:ext cx="4307595" cy="885768"/>
          </a:xfrm>
        </p:spPr>
        <p:txBody>
          <a:bodyPr/>
          <a:lstStyle/>
          <a:p>
            <a:r>
              <a:rPr lang="it-IT" sz="1800" dirty="0"/>
              <a:t>Apollonio Rodio, </a:t>
            </a:r>
            <a:r>
              <a:rPr lang="it-IT" sz="1800" b="0" i="1" dirty="0"/>
              <a:t>Argonautiche  </a:t>
            </a:r>
            <a:r>
              <a:rPr lang="it-IT" sz="1800" b="0" dirty="0" smtClean="0"/>
              <a:t>III</a:t>
            </a:r>
            <a:r>
              <a:rPr lang="it-IT" sz="1800" b="0" dirty="0"/>
              <a:t>, </a:t>
            </a:r>
            <a:r>
              <a:rPr lang="it-IT" sz="1800" b="0" dirty="0" smtClean="0"/>
              <a:t>44-49 </a:t>
            </a:r>
            <a:endParaRPr lang="it-IT" sz="1800" dirty="0"/>
          </a:p>
          <a:p>
            <a:endParaRPr lang="it-IT" dirty="0"/>
          </a:p>
        </p:txBody>
      </p:sp>
      <p:sp>
        <p:nvSpPr>
          <p:cNvPr id="11" name="Segnaposto contenuto 10"/>
          <p:cNvSpPr>
            <a:spLocks noGrp="1"/>
          </p:cNvSpPr>
          <p:nvPr>
            <p:ph sz="quarter" idx="4"/>
          </p:nvPr>
        </p:nvSpPr>
        <p:spPr>
          <a:xfrm>
            <a:off x="5350933" y="2124047"/>
            <a:ext cx="6514231" cy="4067433"/>
          </a:xfrm>
          <a:solidFill>
            <a:schemeClr val="accent1">
              <a:lumMod val="20000"/>
              <a:lumOff val="80000"/>
            </a:schemeClr>
          </a:solidFill>
        </p:spPr>
        <p:txBody>
          <a:bodyPr>
            <a:noAutofit/>
          </a:bodyPr>
          <a:lstStyle/>
          <a:p>
            <a:pPr marL="0" indent="0" algn="just">
              <a:buNone/>
            </a:pPr>
            <a:r>
              <a:rPr lang="it-IT" sz="3200" i="1" dirty="0" smtClean="0">
                <a:latin typeface="Aparajita" panose="020B0604020202020204" pitchFamily="34" charset="0"/>
                <a:cs typeface="Aparajita" panose="020B0604020202020204" pitchFamily="34" charset="0"/>
              </a:rPr>
              <a:t>«… lei sedeva di fronte alla porta su un trono / splendido, sola in casa. Con un pettine d’oro si ravviava / i capelli che le scendevano da ambo         le parti sulle spalle / bianchissime. Stava per raccoglierli in lunghe trecce, / ma vide le dee davanti a sé e s’interruppe; le chiamò / dentro alzandosi e le fece sedere, e poi lei stessa si sedette, / mentre fermava con le mani                                le chiome, rinunciando / a pettinarle.»</a:t>
            </a:r>
            <a:endParaRPr lang="it-IT" sz="3200" i="1" dirty="0">
              <a:latin typeface="Aparajita" panose="020B0604020202020204" pitchFamily="34" charset="0"/>
              <a:cs typeface="Aparajita" panose="020B0604020202020204" pitchFamily="34" charset="0"/>
            </a:endParaRPr>
          </a:p>
        </p:txBody>
      </p:sp>
      <p:pic>
        <p:nvPicPr>
          <p:cNvPr id="12" name="Picture 4" descr="Risultati immagini per afrodite de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4811"/>
          <a:stretch/>
        </p:blipFill>
        <p:spPr bwMode="auto">
          <a:xfrm>
            <a:off x="932522" y="2015841"/>
            <a:ext cx="3897217" cy="2915543"/>
          </a:xfrm>
          <a:prstGeom prst="rect">
            <a:avLst/>
          </a:prstGeom>
          <a:noFill/>
          <a:ln w="28575">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13" name="Rettangolo 12"/>
          <p:cNvSpPr/>
          <p:nvPr/>
        </p:nvSpPr>
        <p:spPr>
          <a:xfrm>
            <a:off x="733778" y="5358363"/>
            <a:ext cx="4018843" cy="1200329"/>
          </a:xfrm>
          <a:prstGeom prst="rect">
            <a:avLst/>
          </a:prstGeom>
        </p:spPr>
        <p:txBody>
          <a:bodyPr wrap="square">
            <a:spAutoFit/>
          </a:bodyPr>
          <a:lstStyle/>
          <a:p>
            <a:pPr algn="ctr"/>
            <a:r>
              <a:rPr lang="it-IT" dirty="0" smtClean="0"/>
              <a:t>Sandro Botticelli</a:t>
            </a:r>
          </a:p>
          <a:p>
            <a:pPr algn="ctr"/>
            <a:r>
              <a:rPr lang="it-IT" dirty="0" smtClean="0"/>
              <a:t>Particolare da la Nascita di Venere</a:t>
            </a:r>
          </a:p>
          <a:p>
            <a:pPr algn="ctr"/>
            <a:r>
              <a:rPr lang="it-IT" dirty="0" smtClean="0"/>
              <a:t>1482-1485</a:t>
            </a:r>
          </a:p>
          <a:p>
            <a:pPr algn="ctr"/>
            <a:r>
              <a:rPr lang="it-IT" dirty="0" smtClean="0"/>
              <a:t>Firenze, Museo degli Uffizi</a:t>
            </a:r>
            <a:endParaRPr lang="it-IT" dirty="0"/>
          </a:p>
        </p:txBody>
      </p:sp>
    </p:spTree>
    <p:extLst>
      <p:ext uri="{BB962C8B-B14F-4D97-AF65-F5344CB8AC3E}">
        <p14:creationId xmlns:p14="http://schemas.microsoft.com/office/powerpoint/2010/main" val="3536701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39788" y="135467"/>
            <a:ext cx="11024834" cy="1770451"/>
          </a:xfrm>
        </p:spPr>
        <p:txBody>
          <a:bodyPr>
            <a:normAutofit/>
          </a:bodyPr>
          <a:lstStyle/>
          <a:p>
            <a:pPr algn="ctr"/>
            <a:r>
              <a:rPr lang="it-IT" sz="3600" b="1" dirty="0" smtClean="0">
                <a:solidFill>
                  <a:srgbClr val="C00000"/>
                </a:solidFill>
                <a:effectLst>
                  <a:outerShdw blurRad="38100" dist="38100" dir="2700000" algn="tl">
                    <a:srgbClr val="000000">
                      <a:alpha val="43137"/>
                    </a:srgbClr>
                  </a:outerShdw>
                </a:effectLst>
              </a:rPr>
              <a:t>Afrodite dovrà convincere </a:t>
            </a:r>
            <a:r>
              <a:rPr lang="it-IT" sz="3600" b="1" dirty="0">
                <a:solidFill>
                  <a:srgbClr val="C00000"/>
                </a:solidFill>
                <a:effectLst>
                  <a:outerShdw blurRad="38100" dist="38100" dir="2700000" algn="tl">
                    <a:srgbClr val="000000">
                      <a:alpha val="43137"/>
                    </a:srgbClr>
                  </a:outerShdw>
                </a:effectLst>
              </a:rPr>
              <a:t>Eros a far innamorare Medea di Giasone in modo da aiutarlo con le sue arti magiche </a:t>
            </a:r>
            <a:r>
              <a:rPr lang="it-IT" dirty="0"/>
              <a:t/>
            </a:r>
            <a:br>
              <a:rPr lang="it-IT" dirty="0"/>
            </a:br>
            <a:endParaRPr lang="it-IT" dirty="0"/>
          </a:p>
        </p:txBody>
      </p:sp>
      <p:sp>
        <p:nvSpPr>
          <p:cNvPr id="8" name="Segnaposto testo 7"/>
          <p:cNvSpPr>
            <a:spLocks noGrp="1"/>
          </p:cNvSpPr>
          <p:nvPr>
            <p:ph type="body" idx="1"/>
          </p:nvPr>
        </p:nvSpPr>
        <p:spPr>
          <a:xfrm>
            <a:off x="1222872" y="1072444"/>
            <a:ext cx="4252511" cy="1117160"/>
          </a:xfrm>
        </p:spPr>
        <p:txBody>
          <a:bodyPr>
            <a:normAutofit/>
          </a:bodyPr>
          <a:lstStyle/>
          <a:p>
            <a:pPr algn="r"/>
            <a:r>
              <a:rPr lang="it-IT" sz="1800" dirty="0"/>
              <a:t>Apollonio Rodio, </a:t>
            </a:r>
            <a:r>
              <a:rPr lang="it-IT" sz="1800" b="0" i="1" dirty="0"/>
              <a:t>Argonautiche  </a:t>
            </a:r>
            <a:r>
              <a:rPr lang="it-IT" sz="1800" b="0" dirty="0"/>
              <a:t>III, </a:t>
            </a:r>
            <a:r>
              <a:rPr lang="it-IT" sz="1800" b="0" dirty="0" smtClean="0"/>
              <a:t>84-92 </a:t>
            </a:r>
            <a:endParaRPr lang="it-IT" sz="1800" dirty="0"/>
          </a:p>
          <a:p>
            <a:endParaRPr lang="it-IT" dirty="0"/>
          </a:p>
        </p:txBody>
      </p:sp>
      <p:sp>
        <p:nvSpPr>
          <p:cNvPr id="9" name="Segnaposto contenuto 8"/>
          <p:cNvSpPr>
            <a:spLocks noGrp="1"/>
          </p:cNvSpPr>
          <p:nvPr>
            <p:ph sz="half" idx="2"/>
          </p:nvPr>
        </p:nvSpPr>
        <p:spPr>
          <a:xfrm>
            <a:off x="1222872" y="2189604"/>
            <a:ext cx="6731306" cy="3364529"/>
          </a:xfrm>
          <a:solidFill>
            <a:schemeClr val="accent6">
              <a:lumMod val="20000"/>
              <a:lumOff val="80000"/>
            </a:schemeClr>
          </a:solidFill>
        </p:spPr>
        <p:txBody>
          <a:bodyPr>
            <a:noAutofit/>
          </a:bodyPr>
          <a:lstStyle/>
          <a:p>
            <a:pPr marL="0" indent="0">
              <a:buNone/>
            </a:pPr>
            <a:r>
              <a:rPr lang="it-IT" sz="2400" i="1" dirty="0" smtClean="0"/>
              <a:t>«</a:t>
            </a:r>
            <a:r>
              <a:rPr lang="it-IT" i="1" dirty="0" smtClean="0">
                <a:latin typeface="Aparajita" panose="020B0604020202020204" pitchFamily="34" charset="0"/>
                <a:cs typeface="Aparajita" panose="020B0604020202020204" pitchFamily="34" charset="0"/>
              </a:rPr>
              <a:t>Non serve la forza delle braccia al nostro scopo: /tu devi startene tranquilla, e solo chiedere a tuo figlio / d’ammaliare di desiderio per Giasone la fanciulla / di </a:t>
            </a:r>
            <a:r>
              <a:rPr lang="it-IT" i="1" dirty="0" err="1" smtClean="0">
                <a:latin typeface="Aparajita" panose="020B0604020202020204" pitchFamily="34" charset="0"/>
                <a:cs typeface="Aparajita" panose="020B0604020202020204" pitchFamily="34" charset="0"/>
              </a:rPr>
              <a:t>Eeta</a:t>
            </a:r>
            <a:r>
              <a:rPr lang="it-IT" i="1" dirty="0" smtClean="0">
                <a:latin typeface="Aparajita" panose="020B0604020202020204" pitchFamily="34" charset="0"/>
                <a:cs typeface="Aparajita" panose="020B0604020202020204" pitchFamily="34" charset="0"/>
              </a:rPr>
              <a:t>. Se lei gli porgerà benevola i propri consigli, / credo che l’eroe facilmente conquisterà il vello / e farà ritorno a </a:t>
            </a:r>
            <a:r>
              <a:rPr lang="it-IT" i="1" dirty="0" err="1">
                <a:latin typeface="Aparajita" panose="020B0604020202020204" pitchFamily="34" charset="0"/>
                <a:cs typeface="Aparajita" panose="020B0604020202020204" pitchFamily="34" charset="0"/>
              </a:rPr>
              <a:t>I</a:t>
            </a:r>
            <a:r>
              <a:rPr lang="it-IT" i="1" dirty="0" err="1" smtClean="0">
                <a:latin typeface="Aparajita" panose="020B0604020202020204" pitchFamily="34" charset="0"/>
                <a:cs typeface="Aparajita" panose="020B0604020202020204" pitchFamily="34" charset="0"/>
              </a:rPr>
              <a:t>olco</a:t>
            </a:r>
            <a:r>
              <a:rPr lang="it-IT" i="1" dirty="0" smtClean="0">
                <a:latin typeface="Aparajita" panose="020B0604020202020204" pitchFamily="34" charset="0"/>
                <a:cs typeface="Aparajita" panose="020B0604020202020204" pitchFamily="34" charset="0"/>
              </a:rPr>
              <a:t>, poiché è un’astuta ingannatrice.»/ … / «Era ed Atena, a voi forse mio figlio ubbidirebbe / più che a me …</a:t>
            </a:r>
            <a:endParaRPr lang="it-IT" i="1" dirty="0">
              <a:latin typeface="Aparajita" panose="020B0604020202020204" pitchFamily="34" charset="0"/>
              <a:cs typeface="Aparajita" panose="020B0604020202020204" pitchFamily="34" charset="0"/>
            </a:endParaRPr>
          </a:p>
        </p:txBody>
      </p:sp>
      <p:sp>
        <p:nvSpPr>
          <p:cNvPr id="11" name="Segnaposto contenuto 10"/>
          <p:cNvSpPr>
            <a:spLocks noGrp="1"/>
          </p:cNvSpPr>
          <p:nvPr>
            <p:ph sz="quarter" idx="4"/>
          </p:nvPr>
        </p:nvSpPr>
        <p:spPr>
          <a:xfrm>
            <a:off x="8939566" y="5554133"/>
            <a:ext cx="3105678" cy="925689"/>
          </a:xfrm>
        </p:spPr>
        <p:txBody>
          <a:bodyPr>
            <a:normAutofit/>
          </a:bodyPr>
          <a:lstStyle/>
          <a:p>
            <a:pPr marL="0" indent="0">
              <a:buNone/>
            </a:pPr>
            <a:r>
              <a:rPr lang="it-IT" sz="1400" dirty="0" err="1"/>
              <a:t>Pieter</a:t>
            </a:r>
            <a:r>
              <a:rPr lang="it-IT" sz="1400" dirty="0"/>
              <a:t> Paul </a:t>
            </a:r>
            <a:r>
              <a:rPr lang="it-IT" sz="1400" dirty="0" smtClean="0"/>
              <a:t>Rubens, particolare da  </a:t>
            </a:r>
            <a:r>
              <a:rPr lang="it-IT" sz="1400" i="1" dirty="0" smtClean="0"/>
              <a:t>Il giudizio di Paride,</a:t>
            </a:r>
            <a:r>
              <a:rPr lang="it-IT" sz="1400" dirty="0" smtClean="0"/>
              <a:t>  1638-1639  Madrid, Museo del Prado</a:t>
            </a:r>
            <a:endParaRPr lang="it-IT" sz="1400" dirty="0"/>
          </a:p>
        </p:txBody>
      </p:sp>
      <p:pic>
        <p:nvPicPr>
          <p:cNvPr id="15" name="Picture 4" descr="Peter Paul Rubens 115.jpg"/>
          <p:cNvPicPr>
            <a:picLocks noChangeAspect="1" noChangeArrowheads="1"/>
          </p:cNvPicPr>
          <p:nvPr/>
        </p:nvPicPr>
        <p:blipFill rotWithShape="1">
          <a:blip r:embed="rId2">
            <a:extLst>
              <a:ext uri="{28A0092B-C50C-407E-A947-70E740481C1C}">
                <a14:useLocalDpi xmlns:a14="http://schemas.microsoft.com/office/drawing/2010/main" val="0"/>
              </a:ext>
            </a:extLst>
          </a:blip>
          <a:srcRect l="41164"/>
          <a:stretch/>
        </p:blipFill>
        <p:spPr bwMode="auto">
          <a:xfrm>
            <a:off x="8939566" y="2189604"/>
            <a:ext cx="3011134" cy="3218213"/>
          </a:xfrm>
          <a:prstGeom prst="rect">
            <a:avLst/>
          </a:prstGeom>
          <a:noFill/>
          <a:ln w="28575">
            <a:solidFill>
              <a:schemeClr val="accent6">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084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5696</TotalTime>
  <Words>9396</Words>
  <Application>Microsoft Office PowerPoint</Application>
  <PresentationFormat>Widescreen</PresentationFormat>
  <Paragraphs>362</Paragraphs>
  <Slides>70</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70</vt:i4>
      </vt:variant>
    </vt:vector>
  </HeadingPairs>
  <TitlesOfParts>
    <vt:vector size="77" baseType="lpstr">
      <vt:lpstr>Aparajita</vt:lpstr>
      <vt:lpstr>Arabic Typesetting</vt:lpstr>
      <vt:lpstr>Arial</vt:lpstr>
      <vt:lpstr>Calibri</vt:lpstr>
      <vt:lpstr>Calibri Light</vt:lpstr>
      <vt:lpstr>Wingdings</vt:lpstr>
      <vt:lpstr>Tema di Office</vt:lpstr>
      <vt:lpstr>Apollonio Rodio   poeta greco di età alessandrina                                  vissuto nel III sec. a.C. (295 a.C. – 215 a.C.)</vt:lpstr>
      <vt:lpstr>Il viaggio degli Argonauti</vt:lpstr>
      <vt:lpstr>Invocazione ad Apollo Causa della spedizione</vt:lpstr>
      <vt:lpstr>Invocazione ad Apollo Causa della spedizione</vt:lpstr>
      <vt:lpstr>L’ultimo abbraccio di Alcimede a Giasone</vt:lpstr>
      <vt:lpstr>L’ultimo abbraccio di Alcimede a Giasone</vt:lpstr>
      <vt:lpstr>Invocazione ad Erato</vt:lpstr>
      <vt:lpstr>Era ed Atena da Afrodite</vt:lpstr>
      <vt:lpstr>Afrodite dovrà convincere Eros a far innamorare Medea di Giasone in modo da aiutarlo con le sue arti magiche  </vt:lpstr>
      <vt:lpstr>Eros non sempre ubbidisce alla madre </vt:lpstr>
      <vt:lpstr>Il giocattolo promesso ad Eros</vt:lpstr>
      <vt:lpstr>ἔκϕρασις del giocattolo promesso</vt:lpstr>
      <vt:lpstr>La reggia di Eeta</vt:lpstr>
      <vt:lpstr>La reggia di Eeta</vt:lpstr>
      <vt:lpstr>Gli abitanti del Palazzo</vt:lpstr>
      <vt:lpstr>Gli abitanti del Palazzo</vt:lpstr>
      <vt:lpstr>Lo scompiglio della reggia</vt:lpstr>
      <vt:lpstr>Eros scocca la dolorosissima freccia</vt:lpstr>
      <vt:lpstr>Il dardo brucia simile a fiamma</vt:lpstr>
      <vt:lpstr>L’amore funesto bruciava il cuore di Medea</vt:lpstr>
      <vt:lpstr>Saffo: la forza dell’amore                                            Pseudo-Saffo, Pompei villa dei Papiri</vt:lpstr>
      <vt:lpstr>Il Fr.31 Voigt nella versione di Salvatore Quasimodo </vt:lpstr>
      <vt:lpstr>Presentazione standard di PowerPoint</vt:lpstr>
      <vt:lpstr>Medea non ha occhi che per Giasone</vt:lpstr>
      <vt:lpstr>I timori di Medea – primo monologo                                                                      Apollonio Rodio, Argonautiche III 459-470 </vt:lpstr>
      <vt:lpstr>Presentazione standard di PowerPoint</vt:lpstr>
      <vt:lpstr>Il sogno angoscioso di Medea</vt:lpstr>
      <vt:lpstr>Il sogno angoscioso di Medea</vt:lpstr>
      <vt:lpstr>Medea è sconvolta secondo monologo</vt:lpstr>
      <vt:lpstr>Medea non sa decidersi</vt:lpstr>
      <vt:lpstr>Un’ancella avverte Calciope che si precipita da Medea </vt:lpstr>
      <vt:lpstr>La menzogna di Medea</vt:lpstr>
      <vt:lpstr>Presentazione standard di PowerPoint</vt:lpstr>
      <vt:lpstr>La notte insonne di Medea</vt:lpstr>
      <vt:lpstr>Il terzo monologo di Medea</vt:lpstr>
      <vt:lpstr>Il terzo monologo di Medea</vt:lpstr>
      <vt:lpstr>Medea è sul punto di uccidersi, ma…</vt:lpstr>
      <vt:lpstr>L’alba del nuovo giorno</vt:lpstr>
      <vt:lpstr>I preparativi di Medea</vt:lpstr>
      <vt:lpstr>La corsa sul carro</vt:lpstr>
      <vt:lpstr>Presentazione standard di PowerPoint</vt:lpstr>
      <vt:lpstr>L’attesa di Medea</vt:lpstr>
      <vt:lpstr>L’uno di fronte all’altra</vt:lpstr>
      <vt:lpstr>Le lusinghe di Giasone</vt:lpstr>
      <vt:lpstr>Medea consegna il filtro</vt:lpstr>
      <vt:lpstr>Presentazione standard di PowerPoint</vt:lpstr>
      <vt:lpstr>Presentazione standard di PowerPoint</vt:lpstr>
      <vt:lpstr>La prova</vt:lpstr>
      <vt:lpstr>La prova</vt:lpstr>
      <vt:lpstr>Invocazione alla Musa</vt:lpstr>
      <vt:lpstr>Medea è preda del terrore</vt:lpstr>
      <vt:lpstr>Medea decide di fuggire</vt:lpstr>
      <vt:lpstr>  L’addio alla madre                     La fuga                   </vt:lpstr>
      <vt:lpstr>Presentazione standard di PowerPoint</vt:lpstr>
      <vt:lpstr>Il giuramento di Giasone</vt:lpstr>
      <vt:lpstr>Medea-maga addormenta il serpente</vt:lpstr>
      <vt:lpstr>Giasone si impadronisce del vello</vt:lpstr>
      <vt:lpstr>Presentazione standard di PowerPoint</vt:lpstr>
      <vt:lpstr>L’ira di Medea</vt:lpstr>
      <vt:lpstr>Presentazione standard di PowerPoint</vt:lpstr>
      <vt:lpstr>Uccisione di Assirto</vt:lpstr>
      <vt:lpstr>Un terribile rito</vt:lpstr>
      <vt:lpstr>Presentazione standard di PowerPoint</vt:lpstr>
      <vt:lpstr>Le dure parole di Circe</vt:lpstr>
      <vt:lpstr>Presentazione standard di PowerPoint</vt:lpstr>
      <vt:lpstr>Medea supplica Arete</vt:lpstr>
      <vt:lpstr>Presentazione standard di PowerPoint</vt:lpstr>
      <vt:lpstr>Amara riflessione del poeta</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Utente</cp:lastModifiedBy>
  <cp:revision>349</cp:revision>
  <cp:lastPrinted>2019-12-16T12:45:58Z</cp:lastPrinted>
  <dcterms:created xsi:type="dcterms:W3CDTF">2019-06-27T09:48:13Z</dcterms:created>
  <dcterms:modified xsi:type="dcterms:W3CDTF">2019-12-19T09:26:18Z</dcterms:modified>
</cp:coreProperties>
</file>